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006BD2-B634-48A4-8C28-13E6B3B1EA1F}" type="doc">
      <dgm:prSet loTypeId="urn:microsoft.com/office/officeart/2005/8/layout/vProcess5" loCatId="process" qsTypeId="urn:microsoft.com/office/officeart/2005/8/quickstyle/simple1" qsCatId="simple" csTypeId="urn:microsoft.com/office/officeart/2005/8/colors/colorful1" csCatId="colorful"/>
      <dgm:spPr/>
      <dgm:t>
        <a:bodyPr/>
        <a:lstStyle/>
        <a:p>
          <a:endParaRPr lang="en-US"/>
        </a:p>
      </dgm:t>
    </dgm:pt>
    <dgm:pt modelId="{786B82FA-D15E-4CF4-98CE-20574416C8A1}">
      <dgm:prSet/>
      <dgm:spPr/>
      <dgm:t>
        <a:bodyPr/>
        <a:lstStyle/>
        <a:p>
          <a:r>
            <a:rPr lang="en-US"/>
            <a:t>Utilization of neural networks for breast cancer classification.</a:t>
          </a:r>
        </a:p>
      </dgm:t>
    </dgm:pt>
    <dgm:pt modelId="{34892EAF-C5B2-42B4-B951-84E90EB25DEE}" type="parTrans" cxnId="{A9D414AC-B28B-4D90-9255-EEC62A5EC9D2}">
      <dgm:prSet/>
      <dgm:spPr/>
      <dgm:t>
        <a:bodyPr/>
        <a:lstStyle/>
        <a:p>
          <a:endParaRPr lang="en-US"/>
        </a:p>
      </dgm:t>
    </dgm:pt>
    <dgm:pt modelId="{FD97E798-D283-4535-9C15-8F24BFD7B429}" type="sibTrans" cxnId="{A9D414AC-B28B-4D90-9255-EEC62A5EC9D2}">
      <dgm:prSet/>
      <dgm:spPr/>
      <dgm:t>
        <a:bodyPr/>
        <a:lstStyle/>
        <a:p>
          <a:endParaRPr lang="en-US"/>
        </a:p>
      </dgm:t>
    </dgm:pt>
    <dgm:pt modelId="{AC900532-5BDA-4587-9EF3-730EA14258BC}">
      <dgm:prSet/>
      <dgm:spPr/>
      <dgm:t>
        <a:bodyPr/>
        <a:lstStyle/>
        <a:p>
          <a:r>
            <a:rPr lang="en-US"/>
            <a:t>Implementation of a predictive system for real-time tumor classification.</a:t>
          </a:r>
        </a:p>
      </dgm:t>
    </dgm:pt>
    <dgm:pt modelId="{09BCE0F1-44A4-4930-93EE-F55B28BCF555}" type="parTrans" cxnId="{CE0DD2BE-5C18-41A1-B8CB-8D3B46091783}">
      <dgm:prSet/>
      <dgm:spPr/>
      <dgm:t>
        <a:bodyPr/>
        <a:lstStyle/>
        <a:p>
          <a:endParaRPr lang="en-US"/>
        </a:p>
      </dgm:t>
    </dgm:pt>
    <dgm:pt modelId="{EF1B6820-92AC-4C55-AAF8-819E62E40CD1}" type="sibTrans" cxnId="{CE0DD2BE-5C18-41A1-B8CB-8D3B46091783}">
      <dgm:prSet/>
      <dgm:spPr/>
      <dgm:t>
        <a:bodyPr/>
        <a:lstStyle/>
        <a:p>
          <a:endParaRPr lang="en-US"/>
        </a:p>
      </dgm:t>
    </dgm:pt>
    <dgm:pt modelId="{9E03854D-256B-43A1-8340-83D8310DE9C4}">
      <dgm:prSet/>
      <dgm:spPr/>
      <dgm:t>
        <a:bodyPr/>
        <a:lstStyle/>
        <a:p>
          <a:r>
            <a:rPr lang="en-US"/>
            <a:t>Assessment of model performance using accuracy and loss metrics.</a:t>
          </a:r>
        </a:p>
      </dgm:t>
    </dgm:pt>
    <dgm:pt modelId="{06A9DA3C-863B-422A-A67A-4BC534BAB783}" type="parTrans" cxnId="{990A7AFE-C111-4211-86DA-B4650B55E7A9}">
      <dgm:prSet/>
      <dgm:spPr/>
      <dgm:t>
        <a:bodyPr/>
        <a:lstStyle/>
        <a:p>
          <a:endParaRPr lang="en-US"/>
        </a:p>
      </dgm:t>
    </dgm:pt>
    <dgm:pt modelId="{6E5E74E7-4DB7-43D8-8E11-8D6469272A2A}" type="sibTrans" cxnId="{990A7AFE-C111-4211-86DA-B4650B55E7A9}">
      <dgm:prSet/>
      <dgm:spPr/>
      <dgm:t>
        <a:bodyPr/>
        <a:lstStyle/>
        <a:p>
          <a:endParaRPr lang="en-US"/>
        </a:p>
      </dgm:t>
    </dgm:pt>
    <dgm:pt modelId="{C4C4D031-FD19-4D7B-BB68-4757EFA7352C}">
      <dgm:prSet/>
      <dgm:spPr/>
      <dgm:t>
        <a:bodyPr/>
        <a:lstStyle/>
        <a:p>
          <a:r>
            <a:rPr lang="en-US"/>
            <a:t>Exploration of the impact of data standardization on model training.</a:t>
          </a:r>
        </a:p>
      </dgm:t>
    </dgm:pt>
    <dgm:pt modelId="{B5087EE0-BCEF-442D-A712-C785B2A8AAD7}" type="parTrans" cxnId="{48608538-D036-434E-94C1-79E99D766D89}">
      <dgm:prSet/>
      <dgm:spPr/>
      <dgm:t>
        <a:bodyPr/>
        <a:lstStyle/>
        <a:p>
          <a:endParaRPr lang="en-US"/>
        </a:p>
      </dgm:t>
    </dgm:pt>
    <dgm:pt modelId="{A597DDFD-146E-45EC-8E15-2A3C46331051}" type="sibTrans" cxnId="{48608538-D036-434E-94C1-79E99D766D89}">
      <dgm:prSet/>
      <dgm:spPr/>
      <dgm:t>
        <a:bodyPr/>
        <a:lstStyle/>
        <a:p>
          <a:endParaRPr lang="en-US"/>
        </a:p>
      </dgm:t>
    </dgm:pt>
    <dgm:pt modelId="{F4DF12C2-CC68-40D2-AFD5-8015379F1F3F}">
      <dgm:prSet/>
      <dgm:spPr/>
      <dgm:t>
        <a:bodyPr/>
        <a:lstStyle/>
        <a:p>
          <a:r>
            <a:rPr lang="en-US"/>
            <a:t>Evaluation of the proposed framework in comparison to existing methodologies.</a:t>
          </a:r>
        </a:p>
      </dgm:t>
    </dgm:pt>
    <dgm:pt modelId="{78749BE0-C90E-477D-8169-72BCC3B1BE96}" type="parTrans" cxnId="{5C1FB4F1-8CD7-4251-A77F-E92D6C71A2B8}">
      <dgm:prSet/>
      <dgm:spPr/>
      <dgm:t>
        <a:bodyPr/>
        <a:lstStyle/>
        <a:p>
          <a:endParaRPr lang="en-US"/>
        </a:p>
      </dgm:t>
    </dgm:pt>
    <dgm:pt modelId="{2B2A8139-C210-4BEF-B2BC-768112FB01E3}" type="sibTrans" cxnId="{5C1FB4F1-8CD7-4251-A77F-E92D6C71A2B8}">
      <dgm:prSet/>
      <dgm:spPr/>
      <dgm:t>
        <a:bodyPr/>
        <a:lstStyle/>
        <a:p>
          <a:endParaRPr lang="en-US"/>
        </a:p>
      </dgm:t>
    </dgm:pt>
    <dgm:pt modelId="{F7C0BFD1-C308-4CD8-A149-AD6AC0A8654E}" type="pres">
      <dgm:prSet presAssocID="{7D006BD2-B634-48A4-8C28-13E6B3B1EA1F}" presName="outerComposite" presStyleCnt="0">
        <dgm:presLayoutVars>
          <dgm:chMax val="5"/>
          <dgm:dir/>
          <dgm:resizeHandles val="exact"/>
        </dgm:presLayoutVars>
      </dgm:prSet>
      <dgm:spPr/>
    </dgm:pt>
    <dgm:pt modelId="{DF7AD191-F80B-4A2A-8B53-62092A1F9667}" type="pres">
      <dgm:prSet presAssocID="{7D006BD2-B634-48A4-8C28-13E6B3B1EA1F}" presName="dummyMaxCanvas" presStyleCnt="0">
        <dgm:presLayoutVars/>
      </dgm:prSet>
      <dgm:spPr/>
    </dgm:pt>
    <dgm:pt modelId="{D6E9E8DE-D590-46E2-89E3-0A1096E07087}" type="pres">
      <dgm:prSet presAssocID="{7D006BD2-B634-48A4-8C28-13E6B3B1EA1F}" presName="FiveNodes_1" presStyleLbl="node1" presStyleIdx="0" presStyleCnt="5">
        <dgm:presLayoutVars>
          <dgm:bulletEnabled val="1"/>
        </dgm:presLayoutVars>
      </dgm:prSet>
      <dgm:spPr/>
    </dgm:pt>
    <dgm:pt modelId="{F8BF2FE6-23EC-4E90-9B60-510989D02848}" type="pres">
      <dgm:prSet presAssocID="{7D006BD2-B634-48A4-8C28-13E6B3B1EA1F}" presName="FiveNodes_2" presStyleLbl="node1" presStyleIdx="1" presStyleCnt="5">
        <dgm:presLayoutVars>
          <dgm:bulletEnabled val="1"/>
        </dgm:presLayoutVars>
      </dgm:prSet>
      <dgm:spPr/>
    </dgm:pt>
    <dgm:pt modelId="{E7C1BE0A-9DDF-4B3E-91B2-AAFA666965DC}" type="pres">
      <dgm:prSet presAssocID="{7D006BD2-B634-48A4-8C28-13E6B3B1EA1F}" presName="FiveNodes_3" presStyleLbl="node1" presStyleIdx="2" presStyleCnt="5">
        <dgm:presLayoutVars>
          <dgm:bulletEnabled val="1"/>
        </dgm:presLayoutVars>
      </dgm:prSet>
      <dgm:spPr/>
    </dgm:pt>
    <dgm:pt modelId="{E2AB336B-A171-469B-A9E9-BBD7B310CD1B}" type="pres">
      <dgm:prSet presAssocID="{7D006BD2-B634-48A4-8C28-13E6B3B1EA1F}" presName="FiveNodes_4" presStyleLbl="node1" presStyleIdx="3" presStyleCnt="5">
        <dgm:presLayoutVars>
          <dgm:bulletEnabled val="1"/>
        </dgm:presLayoutVars>
      </dgm:prSet>
      <dgm:spPr/>
    </dgm:pt>
    <dgm:pt modelId="{BD53AE7B-8E37-49BC-ABE7-BE4CF78C580A}" type="pres">
      <dgm:prSet presAssocID="{7D006BD2-B634-48A4-8C28-13E6B3B1EA1F}" presName="FiveNodes_5" presStyleLbl="node1" presStyleIdx="4" presStyleCnt="5">
        <dgm:presLayoutVars>
          <dgm:bulletEnabled val="1"/>
        </dgm:presLayoutVars>
      </dgm:prSet>
      <dgm:spPr/>
    </dgm:pt>
    <dgm:pt modelId="{4496C66B-67EF-4821-AE66-7BD94A8B19D0}" type="pres">
      <dgm:prSet presAssocID="{7D006BD2-B634-48A4-8C28-13E6B3B1EA1F}" presName="FiveConn_1-2" presStyleLbl="fgAccFollowNode1" presStyleIdx="0" presStyleCnt="4">
        <dgm:presLayoutVars>
          <dgm:bulletEnabled val="1"/>
        </dgm:presLayoutVars>
      </dgm:prSet>
      <dgm:spPr/>
    </dgm:pt>
    <dgm:pt modelId="{5A4CF011-6A47-4EBB-B25F-A12F181D5BD6}" type="pres">
      <dgm:prSet presAssocID="{7D006BD2-B634-48A4-8C28-13E6B3B1EA1F}" presName="FiveConn_2-3" presStyleLbl="fgAccFollowNode1" presStyleIdx="1" presStyleCnt="4">
        <dgm:presLayoutVars>
          <dgm:bulletEnabled val="1"/>
        </dgm:presLayoutVars>
      </dgm:prSet>
      <dgm:spPr/>
    </dgm:pt>
    <dgm:pt modelId="{FDD29569-6685-4F50-9F74-E6E18FD0F75D}" type="pres">
      <dgm:prSet presAssocID="{7D006BD2-B634-48A4-8C28-13E6B3B1EA1F}" presName="FiveConn_3-4" presStyleLbl="fgAccFollowNode1" presStyleIdx="2" presStyleCnt="4">
        <dgm:presLayoutVars>
          <dgm:bulletEnabled val="1"/>
        </dgm:presLayoutVars>
      </dgm:prSet>
      <dgm:spPr/>
    </dgm:pt>
    <dgm:pt modelId="{1A9AD850-5820-4F39-83B3-5C2338AF36A2}" type="pres">
      <dgm:prSet presAssocID="{7D006BD2-B634-48A4-8C28-13E6B3B1EA1F}" presName="FiveConn_4-5" presStyleLbl="fgAccFollowNode1" presStyleIdx="3" presStyleCnt="4">
        <dgm:presLayoutVars>
          <dgm:bulletEnabled val="1"/>
        </dgm:presLayoutVars>
      </dgm:prSet>
      <dgm:spPr/>
    </dgm:pt>
    <dgm:pt modelId="{F29CD390-77BC-4637-A6C6-301A5E8FF7A7}" type="pres">
      <dgm:prSet presAssocID="{7D006BD2-B634-48A4-8C28-13E6B3B1EA1F}" presName="FiveNodes_1_text" presStyleLbl="node1" presStyleIdx="4" presStyleCnt="5">
        <dgm:presLayoutVars>
          <dgm:bulletEnabled val="1"/>
        </dgm:presLayoutVars>
      </dgm:prSet>
      <dgm:spPr/>
    </dgm:pt>
    <dgm:pt modelId="{2B9D1E86-2B2E-4AC4-A350-74485E5FCE7C}" type="pres">
      <dgm:prSet presAssocID="{7D006BD2-B634-48A4-8C28-13E6B3B1EA1F}" presName="FiveNodes_2_text" presStyleLbl="node1" presStyleIdx="4" presStyleCnt="5">
        <dgm:presLayoutVars>
          <dgm:bulletEnabled val="1"/>
        </dgm:presLayoutVars>
      </dgm:prSet>
      <dgm:spPr/>
    </dgm:pt>
    <dgm:pt modelId="{63BD7A87-D975-4BAE-8D13-B6A60E76D4F3}" type="pres">
      <dgm:prSet presAssocID="{7D006BD2-B634-48A4-8C28-13E6B3B1EA1F}" presName="FiveNodes_3_text" presStyleLbl="node1" presStyleIdx="4" presStyleCnt="5">
        <dgm:presLayoutVars>
          <dgm:bulletEnabled val="1"/>
        </dgm:presLayoutVars>
      </dgm:prSet>
      <dgm:spPr/>
    </dgm:pt>
    <dgm:pt modelId="{D88C4D19-127E-4B11-AD4D-68339BAC4651}" type="pres">
      <dgm:prSet presAssocID="{7D006BD2-B634-48A4-8C28-13E6B3B1EA1F}" presName="FiveNodes_4_text" presStyleLbl="node1" presStyleIdx="4" presStyleCnt="5">
        <dgm:presLayoutVars>
          <dgm:bulletEnabled val="1"/>
        </dgm:presLayoutVars>
      </dgm:prSet>
      <dgm:spPr/>
    </dgm:pt>
    <dgm:pt modelId="{8962CDAA-B566-4345-B691-8E5F1C682EA7}" type="pres">
      <dgm:prSet presAssocID="{7D006BD2-B634-48A4-8C28-13E6B3B1EA1F}" presName="FiveNodes_5_text" presStyleLbl="node1" presStyleIdx="4" presStyleCnt="5">
        <dgm:presLayoutVars>
          <dgm:bulletEnabled val="1"/>
        </dgm:presLayoutVars>
      </dgm:prSet>
      <dgm:spPr/>
    </dgm:pt>
  </dgm:ptLst>
  <dgm:cxnLst>
    <dgm:cxn modelId="{19D7940D-B3B1-428A-8B16-42507D81BF17}" type="presOf" srcId="{AC900532-5BDA-4587-9EF3-730EA14258BC}" destId="{F8BF2FE6-23EC-4E90-9B60-510989D02848}" srcOrd="0" destOrd="0" presId="urn:microsoft.com/office/officeart/2005/8/layout/vProcess5"/>
    <dgm:cxn modelId="{8C24D419-A8E9-4589-B5A1-68ED57E2748F}" type="presOf" srcId="{C4C4D031-FD19-4D7B-BB68-4757EFA7352C}" destId="{D88C4D19-127E-4B11-AD4D-68339BAC4651}" srcOrd="1" destOrd="0" presId="urn:microsoft.com/office/officeart/2005/8/layout/vProcess5"/>
    <dgm:cxn modelId="{3614BA1A-A739-4A72-B15A-6960060A689B}" type="presOf" srcId="{9E03854D-256B-43A1-8340-83D8310DE9C4}" destId="{E7C1BE0A-9DDF-4B3E-91B2-AAFA666965DC}" srcOrd="0" destOrd="0" presId="urn:microsoft.com/office/officeart/2005/8/layout/vProcess5"/>
    <dgm:cxn modelId="{B1192D20-BE84-4B89-9EB6-3DD263529B95}" type="presOf" srcId="{AC900532-5BDA-4587-9EF3-730EA14258BC}" destId="{2B9D1E86-2B2E-4AC4-A350-74485E5FCE7C}" srcOrd="1" destOrd="0" presId="urn:microsoft.com/office/officeart/2005/8/layout/vProcess5"/>
    <dgm:cxn modelId="{6737BA20-4067-499F-942E-DA54AF5AE116}" type="presOf" srcId="{C4C4D031-FD19-4D7B-BB68-4757EFA7352C}" destId="{E2AB336B-A171-469B-A9E9-BBD7B310CD1B}" srcOrd="0" destOrd="0" presId="urn:microsoft.com/office/officeart/2005/8/layout/vProcess5"/>
    <dgm:cxn modelId="{AEBC8B25-9E41-4D39-B6FA-759A0A3FB3C0}" type="presOf" srcId="{6E5E74E7-4DB7-43D8-8E11-8D6469272A2A}" destId="{FDD29569-6685-4F50-9F74-E6E18FD0F75D}" srcOrd="0" destOrd="0" presId="urn:microsoft.com/office/officeart/2005/8/layout/vProcess5"/>
    <dgm:cxn modelId="{9023022C-2B75-44C4-8279-A0CDC64982D3}" type="presOf" srcId="{FD97E798-D283-4535-9C15-8F24BFD7B429}" destId="{4496C66B-67EF-4821-AE66-7BD94A8B19D0}" srcOrd="0" destOrd="0" presId="urn:microsoft.com/office/officeart/2005/8/layout/vProcess5"/>
    <dgm:cxn modelId="{48608538-D036-434E-94C1-79E99D766D89}" srcId="{7D006BD2-B634-48A4-8C28-13E6B3B1EA1F}" destId="{C4C4D031-FD19-4D7B-BB68-4757EFA7352C}" srcOrd="3" destOrd="0" parTransId="{B5087EE0-BCEF-442D-A712-C785B2A8AAD7}" sibTransId="{A597DDFD-146E-45EC-8E15-2A3C46331051}"/>
    <dgm:cxn modelId="{9484787D-4FA6-4264-B4B9-DAD6505E1F8E}" type="presOf" srcId="{786B82FA-D15E-4CF4-98CE-20574416C8A1}" destId="{D6E9E8DE-D590-46E2-89E3-0A1096E07087}" srcOrd="0" destOrd="0" presId="urn:microsoft.com/office/officeart/2005/8/layout/vProcess5"/>
    <dgm:cxn modelId="{F6BC1D9F-9385-4FC5-872C-DE70A169DCEE}" type="presOf" srcId="{EF1B6820-92AC-4C55-AAF8-819E62E40CD1}" destId="{5A4CF011-6A47-4EBB-B25F-A12F181D5BD6}" srcOrd="0" destOrd="0" presId="urn:microsoft.com/office/officeart/2005/8/layout/vProcess5"/>
    <dgm:cxn modelId="{BB0091AA-2852-4437-8509-2D79E9FA9EBC}" type="presOf" srcId="{F4DF12C2-CC68-40D2-AFD5-8015379F1F3F}" destId="{8962CDAA-B566-4345-B691-8E5F1C682EA7}" srcOrd="1" destOrd="0" presId="urn:microsoft.com/office/officeart/2005/8/layout/vProcess5"/>
    <dgm:cxn modelId="{6E2908AC-A11E-402C-9A2D-9CE4D80F55E9}" type="presOf" srcId="{A597DDFD-146E-45EC-8E15-2A3C46331051}" destId="{1A9AD850-5820-4F39-83B3-5C2338AF36A2}" srcOrd="0" destOrd="0" presId="urn:microsoft.com/office/officeart/2005/8/layout/vProcess5"/>
    <dgm:cxn modelId="{A9D414AC-B28B-4D90-9255-EEC62A5EC9D2}" srcId="{7D006BD2-B634-48A4-8C28-13E6B3B1EA1F}" destId="{786B82FA-D15E-4CF4-98CE-20574416C8A1}" srcOrd="0" destOrd="0" parTransId="{34892EAF-C5B2-42B4-B951-84E90EB25DEE}" sibTransId="{FD97E798-D283-4535-9C15-8F24BFD7B429}"/>
    <dgm:cxn modelId="{C9F288AF-5927-4BC8-A69B-4436D5F44A47}" type="presOf" srcId="{7D006BD2-B634-48A4-8C28-13E6B3B1EA1F}" destId="{F7C0BFD1-C308-4CD8-A149-AD6AC0A8654E}" srcOrd="0" destOrd="0" presId="urn:microsoft.com/office/officeart/2005/8/layout/vProcess5"/>
    <dgm:cxn modelId="{D81849B7-24F4-4C32-B780-401508954B85}" type="presOf" srcId="{786B82FA-D15E-4CF4-98CE-20574416C8A1}" destId="{F29CD390-77BC-4637-A6C6-301A5E8FF7A7}" srcOrd="1" destOrd="0" presId="urn:microsoft.com/office/officeart/2005/8/layout/vProcess5"/>
    <dgm:cxn modelId="{CE0DD2BE-5C18-41A1-B8CB-8D3B46091783}" srcId="{7D006BD2-B634-48A4-8C28-13E6B3B1EA1F}" destId="{AC900532-5BDA-4587-9EF3-730EA14258BC}" srcOrd="1" destOrd="0" parTransId="{09BCE0F1-44A4-4930-93EE-F55B28BCF555}" sibTransId="{EF1B6820-92AC-4C55-AAF8-819E62E40CD1}"/>
    <dgm:cxn modelId="{175E2ECF-340B-41BD-90DB-9769C1C51906}" type="presOf" srcId="{F4DF12C2-CC68-40D2-AFD5-8015379F1F3F}" destId="{BD53AE7B-8E37-49BC-ABE7-BE4CF78C580A}" srcOrd="0" destOrd="0" presId="urn:microsoft.com/office/officeart/2005/8/layout/vProcess5"/>
    <dgm:cxn modelId="{794265EC-57A8-4A7E-A1B5-155FAD617E3C}" type="presOf" srcId="{9E03854D-256B-43A1-8340-83D8310DE9C4}" destId="{63BD7A87-D975-4BAE-8D13-B6A60E76D4F3}" srcOrd="1" destOrd="0" presId="urn:microsoft.com/office/officeart/2005/8/layout/vProcess5"/>
    <dgm:cxn modelId="{5C1FB4F1-8CD7-4251-A77F-E92D6C71A2B8}" srcId="{7D006BD2-B634-48A4-8C28-13E6B3B1EA1F}" destId="{F4DF12C2-CC68-40D2-AFD5-8015379F1F3F}" srcOrd="4" destOrd="0" parTransId="{78749BE0-C90E-477D-8169-72BCC3B1BE96}" sibTransId="{2B2A8139-C210-4BEF-B2BC-768112FB01E3}"/>
    <dgm:cxn modelId="{990A7AFE-C111-4211-86DA-B4650B55E7A9}" srcId="{7D006BD2-B634-48A4-8C28-13E6B3B1EA1F}" destId="{9E03854D-256B-43A1-8340-83D8310DE9C4}" srcOrd="2" destOrd="0" parTransId="{06A9DA3C-863B-422A-A67A-4BC534BAB783}" sibTransId="{6E5E74E7-4DB7-43D8-8E11-8D6469272A2A}"/>
    <dgm:cxn modelId="{0275B9C9-C53F-404D-8629-B146DBACE265}" type="presParOf" srcId="{F7C0BFD1-C308-4CD8-A149-AD6AC0A8654E}" destId="{DF7AD191-F80B-4A2A-8B53-62092A1F9667}" srcOrd="0" destOrd="0" presId="urn:microsoft.com/office/officeart/2005/8/layout/vProcess5"/>
    <dgm:cxn modelId="{B4111BC5-6B6C-47FF-931E-F3CD66F5DB58}" type="presParOf" srcId="{F7C0BFD1-C308-4CD8-A149-AD6AC0A8654E}" destId="{D6E9E8DE-D590-46E2-89E3-0A1096E07087}" srcOrd="1" destOrd="0" presId="urn:microsoft.com/office/officeart/2005/8/layout/vProcess5"/>
    <dgm:cxn modelId="{F0B22450-BA8F-4425-9C12-48A1329E42D6}" type="presParOf" srcId="{F7C0BFD1-C308-4CD8-A149-AD6AC0A8654E}" destId="{F8BF2FE6-23EC-4E90-9B60-510989D02848}" srcOrd="2" destOrd="0" presId="urn:microsoft.com/office/officeart/2005/8/layout/vProcess5"/>
    <dgm:cxn modelId="{128EC4BF-911E-45FB-9766-3914F6534422}" type="presParOf" srcId="{F7C0BFD1-C308-4CD8-A149-AD6AC0A8654E}" destId="{E7C1BE0A-9DDF-4B3E-91B2-AAFA666965DC}" srcOrd="3" destOrd="0" presId="urn:microsoft.com/office/officeart/2005/8/layout/vProcess5"/>
    <dgm:cxn modelId="{1B4AA39A-ED93-4D82-A129-B26D1C90F09B}" type="presParOf" srcId="{F7C0BFD1-C308-4CD8-A149-AD6AC0A8654E}" destId="{E2AB336B-A171-469B-A9E9-BBD7B310CD1B}" srcOrd="4" destOrd="0" presId="urn:microsoft.com/office/officeart/2005/8/layout/vProcess5"/>
    <dgm:cxn modelId="{A858E65F-6870-4661-A1B6-4A45F7A0B894}" type="presParOf" srcId="{F7C0BFD1-C308-4CD8-A149-AD6AC0A8654E}" destId="{BD53AE7B-8E37-49BC-ABE7-BE4CF78C580A}" srcOrd="5" destOrd="0" presId="urn:microsoft.com/office/officeart/2005/8/layout/vProcess5"/>
    <dgm:cxn modelId="{9E547F4F-6651-40FF-9FBE-C9C785B32700}" type="presParOf" srcId="{F7C0BFD1-C308-4CD8-A149-AD6AC0A8654E}" destId="{4496C66B-67EF-4821-AE66-7BD94A8B19D0}" srcOrd="6" destOrd="0" presId="urn:microsoft.com/office/officeart/2005/8/layout/vProcess5"/>
    <dgm:cxn modelId="{8CEEDA94-925E-4BF7-8ED0-1614253D8AAF}" type="presParOf" srcId="{F7C0BFD1-C308-4CD8-A149-AD6AC0A8654E}" destId="{5A4CF011-6A47-4EBB-B25F-A12F181D5BD6}" srcOrd="7" destOrd="0" presId="urn:microsoft.com/office/officeart/2005/8/layout/vProcess5"/>
    <dgm:cxn modelId="{45B53883-FC9F-4949-89B8-4998735C4B0A}" type="presParOf" srcId="{F7C0BFD1-C308-4CD8-A149-AD6AC0A8654E}" destId="{FDD29569-6685-4F50-9F74-E6E18FD0F75D}" srcOrd="8" destOrd="0" presId="urn:microsoft.com/office/officeart/2005/8/layout/vProcess5"/>
    <dgm:cxn modelId="{78FF539C-9FA6-495B-B647-E973D2F2B143}" type="presParOf" srcId="{F7C0BFD1-C308-4CD8-A149-AD6AC0A8654E}" destId="{1A9AD850-5820-4F39-83B3-5C2338AF36A2}" srcOrd="9" destOrd="0" presId="urn:microsoft.com/office/officeart/2005/8/layout/vProcess5"/>
    <dgm:cxn modelId="{7E366EA9-6EE8-4720-A1E7-2328CDAAACAA}" type="presParOf" srcId="{F7C0BFD1-C308-4CD8-A149-AD6AC0A8654E}" destId="{F29CD390-77BC-4637-A6C6-301A5E8FF7A7}" srcOrd="10" destOrd="0" presId="urn:microsoft.com/office/officeart/2005/8/layout/vProcess5"/>
    <dgm:cxn modelId="{C8BB4964-400D-4234-B01B-F5D387180967}" type="presParOf" srcId="{F7C0BFD1-C308-4CD8-A149-AD6AC0A8654E}" destId="{2B9D1E86-2B2E-4AC4-A350-74485E5FCE7C}" srcOrd="11" destOrd="0" presId="urn:microsoft.com/office/officeart/2005/8/layout/vProcess5"/>
    <dgm:cxn modelId="{CB406AA0-7A0D-4F44-9619-4C08EEFBA612}" type="presParOf" srcId="{F7C0BFD1-C308-4CD8-A149-AD6AC0A8654E}" destId="{63BD7A87-D975-4BAE-8D13-B6A60E76D4F3}" srcOrd="12" destOrd="0" presId="urn:microsoft.com/office/officeart/2005/8/layout/vProcess5"/>
    <dgm:cxn modelId="{96EF8A42-73F9-4F9E-A5A7-E7E0773D86CD}" type="presParOf" srcId="{F7C0BFD1-C308-4CD8-A149-AD6AC0A8654E}" destId="{D88C4D19-127E-4B11-AD4D-68339BAC4651}" srcOrd="13" destOrd="0" presId="urn:microsoft.com/office/officeart/2005/8/layout/vProcess5"/>
    <dgm:cxn modelId="{9B703E63-3D22-45CA-A1FE-6F410FEF3716}" type="presParOf" srcId="{F7C0BFD1-C308-4CD8-A149-AD6AC0A8654E}" destId="{8962CDAA-B566-4345-B691-8E5F1C682EA7}"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97F8A9F-CDA3-4926-A01D-5DCDE7299158}"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A48C290B-B710-4CD9-AFBB-1C2A49412716}">
      <dgm:prSet/>
      <dgm:spPr/>
      <dgm:t>
        <a:bodyPr/>
        <a:lstStyle/>
        <a:p>
          <a:r>
            <a:rPr lang="en-US" b="0" i="0"/>
            <a:t>Breast cancer, a global health challenge, demands early detection for effective treatment. Current classification methods lack precision, especially in recognizing subtle tumor variations. </a:t>
          </a:r>
          <a:endParaRPr lang="en-US"/>
        </a:p>
      </dgm:t>
    </dgm:pt>
    <dgm:pt modelId="{05E50403-B24C-4671-9C08-63B4CA435BC4}" type="parTrans" cxnId="{91BEA49F-825D-4F04-A977-11CCBC85FEC8}">
      <dgm:prSet/>
      <dgm:spPr/>
      <dgm:t>
        <a:bodyPr/>
        <a:lstStyle/>
        <a:p>
          <a:endParaRPr lang="en-US"/>
        </a:p>
      </dgm:t>
    </dgm:pt>
    <dgm:pt modelId="{A3B0037B-9935-4BC9-96CE-7A5C54D8AE39}" type="sibTrans" cxnId="{91BEA49F-825D-4F04-A977-11CCBC85FEC8}">
      <dgm:prSet/>
      <dgm:spPr/>
      <dgm:t>
        <a:bodyPr/>
        <a:lstStyle/>
        <a:p>
          <a:endParaRPr lang="en-US"/>
        </a:p>
      </dgm:t>
    </dgm:pt>
    <dgm:pt modelId="{82E2D8A7-0AAE-49F4-A540-6260C4230FA5}">
      <dgm:prSet/>
      <dgm:spPr/>
      <dgm:t>
        <a:bodyPr/>
        <a:lstStyle/>
        <a:p>
          <a:r>
            <a:rPr lang="en-US" b="0" i="0"/>
            <a:t>To overcome this, the challenge is to create a robust neural network-based system. Neural networks offer nuanced pattern recognition, vital for distinguishing between benign and malignant tumors.</a:t>
          </a:r>
          <a:endParaRPr lang="en-US"/>
        </a:p>
      </dgm:t>
    </dgm:pt>
    <dgm:pt modelId="{349EB770-8C68-4CCE-B717-8BAA7406BF65}" type="parTrans" cxnId="{53903257-4EC6-4F35-8BF9-71F852174931}">
      <dgm:prSet/>
      <dgm:spPr/>
      <dgm:t>
        <a:bodyPr/>
        <a:lstStyle/>
        <a:p>
          <a:endParaRPr lang="en-US"/>
        </a:p>
      </dgm:t>
    </dgm:pt>
    <dgm:pt modelId="{400BFC6A-C761-47A1-9E67-AD7A62C1E5A8}" type="sibTrans" cxnId="{53903257-4EC6-4F35-8BF9-71F852174931}">
      <dgm:prSet/>
      <dgm:spPr/>
      <dgm:t>
        <a:bodyPr/>
        <a:lstStyle/>
        <a:p>
          <a:endParaRPr lang="en-US"/>
        </a:p>
      </dgm:t>
    </dgm:pt>
    <dgm:pt modelId="{C8DC3D55-8BE4-45C2-9AF1-1A5B6EEEEB8B}" type="pres">
      <dgm:prSet presAssocID="{397F8A9F-CDA3-4926-A01D-5DCDE7299158}" presName="hierChild1" presStyleCnt="0">
        <dgm:presLayoutVars>
          <dgm:chPref val="1"/>
          <dgm:dir/>
          <dgm:animOne val="branch"/>
          <dgm:animLvl val="lvl"/>
          <dgm:resizeHandles/>
        </dgm:presLayoutVars>
      </dgm:prSet>
      <dgm:spPr/>
    </dgm:pt>
    <dgm:pt modelId="{A1062222-E707-4E9F-BA50-CE7F01E777FA}" type="pres">
      <dgm:prSet presAssocID="{A48C290B-B710-4CD9-AFBB-1C2A49412716}" presName="hierRoot1" presStyleCnt="0"/>
      <dgm:spPr/>
    </dgm:pt>
    <dgm:pt modelId="{C3305959-4619-433B-B622-9943F10D49EF}" type="pres">
      <dgm:prSet presAssocID="{A48C290B-B710-4CD9-AFBB-1C2A49412716}" presName="composite" presStyleCnt="0"/>
      <dgm:spPr/>
    </dgm:pt>
    <dgm:pt modelId="{83B8B475-7F36-4995-B04F-7D105D840368}" type="pres">
      <dgm:prSet presAssocID="{A48C290B-B710-4CD9-AFBB-1C2A49412716}" presName="background" presStyleLbl="node0" presStyleIdx="0" presStyleCnt="2"/>
      <dgm:spPr/>
    </dgm:pt>
    <dgm:pt modelId="{8ABE48F5-C8D9-46B2-B495-CA157390517D}" type="pres">
      <dgm:prSet presAssocID="{A48C290B-B710-4CD9-AFBB-1C2A49412716}" presName="text" presStyleLbl="fgAcc0" presStyleIdx="0" presStyleCnt="2">
        <dgm:presLayoutVars>
          <dgm:chPref val="3"/>
        </dgm:presLayoutVars>
      </dgm:prSet>
      <dgm:spPr/>
    </dgm:pt>
    <dgm:pt modelId="{2BEE4A75-A684-4896-A322-FCB8A9152BF5}" type="pres">
      <dgm:prSet presAssocID="{A48C290B-B710-4CD9-AFBB-1C2A49412716}" presName="hierChild2" presStyleCnt="0"/>
      <dgm:spPr/>
    </dgm:pt>
    <dgm:pt modelId="{7FB95672-8AFE-4898-92B8-974B474DF101}" type="pres">
      <dgm:prSet presAssocID="{82E2D8A7-0AAE-49F4-A540-6260C4230FA5}" presName="hierRoot1" presStyleCnt="0"/>
      <dgm:spPr/>
    </dgm:pt>
    <dgm:pt modelId="{D04404D1-5D5D-4752-9F80-955D9A16784D}" type="pres">
      <dgm:prSet presAssocID="{82E2D8A7-0AAE-49F4-A540-6260C4230FA5}" presName="composite" presStyleCnt="0"/>
      <dgm:spPr/>
    </dgm:pt>
    <dgm:pt modelId="{52DE43E4-A70A-4EF8-9C1C-859AD483ACC9}" type="pres">
      <dgm:prSet presAssocID="{82E2D8A7-0AAE-49F4-A540-6260C4230FA5}" presName="background" presStyleLbl="node0" presStyleIdx="1" presStyleCnt="2"/>
      <dgm:spPr/>
    </dgm:pt>
    <dgm:pt modelId="{DB9CFE09-7B09-48C8-ADAA-7753A91D4B2F}" type="pres">
      <dgm:prSet presAssocID="{82E2D8A7-0AAE-49F4-A540-6260C4230FA5}" presName="text" presStyleLbl="fgAcc0" presStyleIdx="1" presStyleCnt="2">
        <dgm:presLayoutVars>
          <dgm:chPref val="3"/>
        </dgm:presLayoutVars>
      </dgm:prSet>
      <dgm:spPr/>
    </dgm:pt>
    <dgm:pt modelId="{EB8AE513-6594-483E-AE99-A0630F801F4D}" type="pres">
      <dgm:prSet presAssocID="{82E2D8A7-0AAE-49F4-A540-6260C4230FA5}" presName="hierChild2" presStyleCnt="0"/>
      <dgm:spPr/>
    </dgm:pt>
  </dgm:ptLst>
  <dgm:cxnLst>
    <dgm:cxn modelId="{EC9DE807-1035-4736-93B6-7A77745C1A19}" type="presOf" srcId="{397F8A9F-CDA3-4926-A01D-5DCDE7299158}" destId="{C8DC3D55-8BE4-45C2-9AF1-1A5B6EEEEB8B}" srcOrd="0" destOrd="0" presId="urn:microsoft.com/office/officeart/2005/8/layout/hierarchy1"/>
    <dgm:cxn modelId="{69D3B431-6799-4E7A-BFF8-D2AA233D2C91}" type="presOf" srcId="{82E2D8A7-0AAE-49F4-A540-6260C4230FA5}" destId="{DB9CFE09-7B09-48C8-ADAA-7753A91D4B2F}" srcOrd="0" destOrd="0" presId="urn:microsoft.com/office/officeart/2005/8/layout/hierarchy1"/>
    <dgm:cxn modelId="{53903257-4EC6-4F35-8BF9-71F852174931}" srcId="{397F8A9F-CDA3-4926-A01D-5DCDE7299158}" destId="{82E2D8A7-0AAE-49F4-A540-6260C4230FA5}" srcOrd="1" destOrd="0" parTransId="{349EB770-8C68-4CCE-B717-8BAA7406BF65}" sibTransId="{400BFC6A-C761-47A1-9E67-AD7A62C1E5A8}"/>
    <dgm:cxn modelId="{91BEA49F-825D-4F04-A977-11CCBC85FEC8}" srcId="{397F8A9F-CDA3-4926-A01D-5DCDE7299158}" destId="{A48C290B-B710-4CD9-AFBB-1C2A49412716}" srcOrd="0" destOrd="0" parTransId="{05E50403-B24C-4671-9C08-63B4CA435BC4}" sibTransId="{A3B0037B-9935-4BC9-96CE-7A5C54D8AE39}"/>
    <dgm:cxn modelId="{B36942BC-773C-4AE4-97FB-34FAAFB59D0D}" type="presOf" srcId="{A48C290B-B710-4CD9-AFBB-1C2A49412716}" destId="{8ABE48F5-C8D9-46B2-B495-CA157390517D}" srcOrd="0" destOrd="0" presId="urn:microsoft.com/office/officeart/2005/8/layout/hierarchy1"/>
    <dgm:cxn modelId="{8A7E76C6-F039-4428-AF76-908E8790D11D}" type="presParOf" srcId="{C8DC3D55-8BE4-45C2-9AF1-1A5B6EEEEB8B}" destId="{A1062222-E707-4E9F-BA50-CE7F01E777FA}" srcOrd="0" destOrd="0" presId="urn:microsoft.com/office/officeart/2005/8/layout/hierarchy1"/>
    <dgm:cxn modelId="{1310AEBE-2B29-4BB0-B80C-E550DDDA7AD7}" type="presParOf" srcId="{A1062222-E707-4E9F-BA50-CE7F01E777FA}" destId="{C3305959-4619-433B-B622-9943F10D49EF}" srcOrd="0" destOrd="0" presId="urn:microsoft.com/office/officeart/2005/8/layout/hierarchy1"/>
    <dgm:cxn modelId="{312C2A6C-6594-437F-868E-96307C58922A}" type="presParOf" srcId="{C3305959-4619-433B-B622-9943F10D49EF}" destId="{83B8B475-7F36-4995-B04F-7D105D840368}" srcOrd="0" destOrd="0" presId="urn:microsoft.com/office/officeart/2005/8/layout/hierarchy1"/>
    <dgm:cxn modelId="{005AF51C-B580-4520-9FFB-DFC32E33C404}" type="presParOf" srcId="{C3305959-4619-433B-B622-9943F10D49EF}" destId="{8ABE48F5-C8D9-46B2-B495-CA157390517D}" srcOrd="1" destOrd="0" presId="urn:microsoft.com/office/officeart/2005/8/layout/hierarchy1"/>
    <dgm:cxn modelId="{1806EFFC-8B26-4A5B-8F2E-88EC9578A9D1}" type="presParOf" srcId="{A1062222-E707-4E9F-BA50-CE7F01E777FA}" destId="{2BEE4A75-A684-4896-A322-FCB8A9152BF5}" srcOrd="1" destOrd="0" presId="urn:microsoft.com/office/officeart/2005/8/layout/hierarchy1"/>
    <dgm:cxn modelId="{2F1E7405-FE78-43F6-9AE0-08B529AD80C9}" type="presParOf" srcId="{C8DC3D55-8BE4-45C2-9AF1-1A5B6EEEEB8B}" destId="{7FB95672-8AFE-4898-92B8-974B474DF101}" srcOrd="1" destOrd="0" presId="urn:microsoft.com/office/officeart/2005/8/layout/hierarchy1"/>
    <dgm:cxn modelId="{7F50878A-8E50-4F7A-9EA1-94976F77FCE7}" type="presParOf" srcId="{7FB95672-8AFE-4898-92B8-974B474DF101}" destId="{D04404D1-5D5D-4752-9F80-955D9A16784D}" srcOrd="0" destOrd="0" presId="urn:microsoft.com/office/officeart/2005/8/layout/hierarchy1"/>
    <dgm:cxn modelId="{225B06F4-63DE-4137-AC66-7A40FF7FEA07}" type="presParOf" srcId="{D04404D1-5D5D-4752-9F80-955D9A16784D}" destId="{52DE43E4-A70A-4EF8-9C1C-859AD483ACC9}" srcOrd="0" destOrd="0" presId="urn:microsoft.com/office/officeart/2005/8/layout/hierarchy1"/>
    <dgm:cxn modelId="{137C7C20-DFEA-42E2-AC0C-F729D4CC22B2}" type="presParOf" srcId="{D04404D1-5D5D-4752-9F80-955D9A16784D}" destId="{DB9CFE09-7B09-48C8-ADAA-7753A91D4B2F}" srcOrd="1" destOrd="0" presId="urn:microsoft.com/office/officeart/2005/8/layout/hierarchy1"/>
    <dgm:cxn modelId="{B7507599-3053-4432-89DC-6DFCA6021CEA}" type="presParOf" srcId="{7FB95672-8AFE-4898-92B8-974B474DF101}" destId="{EB8AE513-6594-483E-AE99-A0630F801F4D}"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A81AE81-9229-45E8-9B8D-4AB2C2800813}" type="doc">
      <dgm:prSet loTypeId="urn:microsoft.com/office/officeart/2005/8/layout/process1" loCatId="process" qsTypeId="urn:microsoft.com/office/officeart/2005/8/quickstyle/simple1" qsCatId="simple" csTypeId="urn:microsoft.com/office/officeart/2005/8/colors/colorful2" csCatId="colorful"/>
      <dgm:spPr/>
      <dgm:t>
        <a:bodyPr/>
        <a:lstStyle/>
        <a:p>
          <a:endParaRPr lang="en-US"/>
        </a:p>
      </dgm:t>
    </dgm:pt>
    <dgm:pt modelId="{38152BA1-BC11-4FCC-A0BF-3E559A556E3E}">
      <dgm:prSet/>
      <dgm:spPr/>
      <dgm:t>
        <a:bodyPr/>
        <a:lstStyle/>
        <a:p>
          <a:r>
            <a:rPr lang="en-US" b="0" i="0"/>
            <a:t>The research demonstrates the successful application of neural networks for breast cancer classification, showcasing the potential of advanced machine learning techniques.</a:t>
          </a:r>
          <a:endParaRPr lang="en-US"/>
        </a:p>
      </dgm:t>
    </dgm:pt>
    <dgm:pt modelId="{86AD3EB9-DCF4-45F6-B0DE-37D03DA41C5C}" type="parTrans" cxnId="{23B2C379-8617-4185-9BF2-7EE424DB12C9}">
      <dgm:prSet/>
      <dgm:spPr/>
      <dgm:t>
        <a:bodyPr/>
        <a:lstStyle/>
        <a:p>
          <a:endParaRPr lang="en-US"/>
        </a:p>
      </dgm:t>
    </dgm:pt>
    <dgm:pt modelId="{2568AC10-4915-4802-89DC-8970251F2AF7}" type="sibTrans" cxnId="{23B2C379-8617-4185-9BF2-7EE424DB12C9}">
      <dgm:prSet/>
      <dgm:spPr/>
      <dgm:t>
        <a:bodyPr/>
        <a:lstStyle/>
        <a:p>
          <a:endParaRPr lang="en-US"/>
        </a:p>
      </dgm:t>
    </dgm:pt>
    <dgm:pt modelId="{AC83F30E-E9DD-49C6-8443-F18723B67858}">
      <dgm:prSet/>
      <dgm:spPr/>
      <dgm:t>
        <a:bodyPr/>
        <a:lstStyle/>
        <a:p>
          <a:r>
            <a:rPr lang="en-US" b="0" i="0"/>
            <a:t>The proposed framework, encompassing data preprocessing, model training, and the implementation of a predictive system, yields promising results in breast cancer classification.</a:t>
          </a:r>
          <a:endParaRPr lang="en-US"/>
        </a:p>
      </dgm:t>
    </dgm:pt>
    <dgm:pt modelId="{5813088E-70CC-4DC0-9D61-BC397EC2E229}" type="parTrans" cxnId="{EB1917E2-B029-4538-8A28-95544AFE3431}">
      <dgm:prSet/>
      <dgm:spPr/>
      <dgm:t>
        <a:bodyPr/>
        <a:lstStyle/>
        <a:p>
          <a:endParaRPr lang="en-US"/>
        </a:p>
      </dgm:t>
    </dgm:pt>
    <dgm:pt modelId="{C7E0B24E-767C-4CD2-A596-347F3DD18D8F}" type="sibTrans" cxnId="{EB1917E2-B029-4538-8A28-95544AFE3431}">
      <dgm:prSet/>
      <dgm:spPr/>
      <dgm:t>
        <a:bodyPr/>
        <a:lstStyle/>
        <a:p>
          <a:endParaRPr lang="en-US"/>
        </a:p>
      </dgm:t>
    </dgm:pt>
    <dgm:pt modelId="{4D719AF0-23F2-4724-8527-FBE5EFF5473F}">
      <dgm:prSet/>
      <dgm:spPr/>
      <dgm:t>
        <a:bodyPr/>
        <a:lstStyle/>
        <a:p>
          <a:r>
            <a:rPr lang="en-US" b="0" i="0"/>
            <a:t>This study contributes to ongoing efforts to improve breast cancer diagnosis by leveraging advanced machine learning, addressing the need for more sophisticated and accurate classification methods.</a:t>
          </a:r>
          <a:endParaRPr lang="en-US"/>
        </a:p>
      </dgm:t>
    </dgm:pt>
    <dgm:pt modelId="{181D3A4F-B193-4D2E-AB69-680964A19307}" type="parTrans" cxnId="{16E3FEC2-5ABE-4202-B470-84212BC8901A}">
      <dgm:prSet/>
      <dgm:spPr/>
      <dgm:t>
        <a:bodyPr/>
        <a:lstStyle/>
        <a:p>
          <a:endParaRPr lang="en-US"/>
        </a:p>
      </dgm:t>
    </dgm:pt>
    <dgm:pt modelId="{EBC176A6-BAC7-4389-8B0E-5097F5E454F7}" type="sibTrans" cxnId="{16E3FEC2-5ABE-4202-B470-84212BC8901A}">
      <dgm:prSet/>
      <dgm:spPr/>
      <dgm:t>
        <a:bodyPr/>
        <a:lstStyle/>
        <a:p>
          <a:endParaRPr lang="en-US"/>
        </a:p>
      </dgm:t>
    </dgm:pt>
    <dgm:pt modelId="{B52F295C-D598-4060-ACF7-6C3FEA938DBD}" type="pres">
      <dgm:prSet presAssocID="{6A81AE81-9229-45E8-9B8D-4AB2C2800813}" presName="Name0" presStyleCnt="0">
        <dgm:presLayoutVars>
          <dgm:dir/>
          <dgm:resizeHandles val="exact"/>
        </dgm:presLayoutVars>
      </dgm:prSet>
      <dgm:spPr/>
    </dgm:pt>
    <dgm:pt modelId="{01CF998E-2E22-41BB-8854-4C18D970A27C}" type="pres">
      <dgm:prSet presAssocID="{38152BA1-BC11-4FCC-A0BF-3E559A556E3E}" presName="node" presStyleLbl="node1" presStyleIdx="0" presStyleCnt="3">
        <dgm:presLayoutVars>
          <dgm:bulletEnabled val="1"/>
        </dgm:presLayoutVars>
      </dgm:prSet>
      <dgm:spPr/>
    </dgm:pt>
    <dgm:pt modelId="{4D1F489F-A7AB-4182-8B4C-A6D896A9E557}" type="pres">
      <dgm:prSet presAssocID="{2568AC10-4915-4802-89DC-8970251F2AF7}" presName="sibTrans" presStyleLbl="sibTrans2D1" presStyleIdx="0" presStyleCnt="2"/>
      <dgm:spPr/>
    </dgm:pt>
    <dgm:pt modelId="{E8C1607D-E73D-4851-B372-505C650B1AA5}" type="pres">
      <dgm:prSet presAssocID="{2568AC10-4915-4802-89DC-8970251F2AF7}" presName="connectorText" presStyleLbl="sibTrans2D1" presStyleIdx="0" presStyleCnt="2"/>
      <dgm:spPr/>
    </dgm:pt>
    <dgm:pt modelId="{48741B83-ACFB-4201-BC5C-2BBCF3C81C92}" type="pres">
      <dgm:prSet presAssocID="{AC83F30E-E9DD-49C6-8443-F18723B67858}" presName="node" presStyleLbl="node1" presStyleIdx="1" presStyleCnt="3">
        <dgm:presLayoutVars>
          <dgm:bulletEnabled val="1"/>
        </dgm:presLayoutVars>
      </dgm:prSet>
      <dgm:spPr/>
    </dgm:pt>
    <dgm:pt modelId="{A5B41900-04A2-4550-A0AD-C493013C4D17}" type="pres">
      <dgm:prSet presAssocID="{C7E0B24E-767C-4CD2-A596-347F3DD18D8F}" presName="sibTrans" presStyleLbl="sibTrans2D1" presStyleIdx="1" presStyleCnt="2"/>
      <dgm:spPr/>
    </dgm:pt>
    <dgm:pt modelId="{BBD59DDE-BD61-4B51-8E50-9B0E71A5BB3D}" type="pres">
      <dgm:prSet presAssocID="{C7E0B24E-767C-4CD2-A596-347F3DD18D8F}" presName="connectorText" presStyleLbl="sibTrans2D1" presStyleIdx="1" presStyleCnt="2"/>
      <dgm:spPr/>
    </dgm:pt>
    <dgm:pt modelId="{1EF29C33-3621-413C-AA88-CB6F69BEAD8A}" type="pres">
      <dgm:prSet presAssocID="{4D719AF0-23F2-4724-8527-FBE5EFF5473F}" presName="node" presStyleLbl="node1" presStyleIdx="2" presStyleCnt="3">
        <dgm:presLayoutVars>
          <dgm:bulletEnabled val="1"/>
        </dgm:presLayoutVars>
      </dgm:prSet>
      <dgm:spPr/>
    </dgm:pt>
  </dgm:ptLst>
  <dgm:cxnLst>
    <dgm:cxn modelId="{0DAFBE1E-6F9C-4525-9B2F-57FDF048395E}" type="presOf" srcId="{C7E0B24E-767C-4CD2-A596-347F3DD18D8F}" destId="{BBD59DDE-BD61-4B51-8E50-9B0E71A5BB3D}" srcOrd="1" destOrd="0" presId="urn:microsoft.com/office/officeart/2005/8/layout/process1"/>
    <dgm:cxn modelId="{06A4503D-1462-4DF4-BB4C-43520453405E}" type="presOf" srcId="{2568AC10-4915-4802-89DC-8970251F2AF7}" destId="{E8C1607D-E73D-4851-B372-505C650B1AA5}" srcOrd="1" destOrd="0" presId="urn:microsoft.com/office/officeart/2005/8/layout/process1"/>
    <dgm:cxn modelId="{B82C6078-8A05-430A-AA08-DED047AEE6A5}" type="presOf" srcId="{2568AC10-4915-4802-89DC-8970251F2AF7}" destId="{4D1F489F-A7AB-4182-8B4C-A6D896A9E557}" srcOrd="0" destOrd="0" presId="urn:microsoft.com/office/officeart/2005/8/layout/process1"/>
    <dgm:cxn modelId="{23B2C379-8617-4185-9BF2-7EE424DB12C9}" srcId="{6A81AE81-9229-45E8-9B8D-4AB2C2800813}" destId="{38152BA1-BC11-4FCC-A0BF-3E559A556E3E}" srcOrd="0" destOrd="0" parTransId="{86AD3EB9-DCF4-45F6-B0DE-37D03DA41C5C}" sibTransId="{2568AC10-4915-4802-89DC-8970251F2AF7}"/>
    <dgm:cxn modelId="{D38778BE-1FAB-4926-BC37-2CFE66B59905}" type="presOf" srcId="{C7E0B24E-767C-4CD2-A596-347F3DD18D8F}" destId="{A5B41900-04A2-4550-A0AD-C493013C4D17}" srcOrd="0" destOrd="0" presId="urn:microsoft.com/office/officeart/2005/8/layout/process1"/>
    <dgm:cxn modelId="{1890B6C1-E5E7-4CCD-AAAF-13E77CA01B2B}" type="presOf" srcId="{6A81AE81-9229-45E8-9B8D-4AB2C2800813}" destId="{B52F295C-D598-4060-ACF7-6C3FEA938DBD}" srcOrd="0" destOrd="0" presId="urn:microsoft.com/office/officeart/2005/8/layout/process1"/>
    <dgm:cxn modelId="{16E3FEC2-5ABE-4202-B470-84212BC8901A}" srcId="{6A81AE81-9229-45E8-9B8D-4AB2C2800813}" destId="{4D719AF0-23F2-4724-8527-FBE5EFF5473F}" srcOrd="2" destOrd="0" parTransId="{181D3A4F-B193-4D2E-AB69-680964A19307}" sibTransId="{EBC176A6-BAC7-4389-8B0E-5097F5E454F7}"/>
    <dgm:cxn modelId="{40BCCAD1-B8AA-4544-8B51-1FDE4A5D4F84}" type="presOf" srcId="{AC83F30E-E9DD-49C6-8443-F18723B67858}" destId="{48741B83-ACFB-4201-BC5C-2BBCF3C81C92}" srcOrd="0" destOrd="0" presId="urn:microsoft.com/office/officeart/2005/8/layout/process1"/>
    <dgm:cxn modelId="{EB1917E2-B029-4538-8A28-95544AFE3431}" srcId="{6A81AE81-9229-45E8-9B8D-4AB2C2800813}" destId="{AC83F30E-E9DD-49C6-8443-F18723B67858}" srcOrd="1" destOrd="0" parTransId="{5813088E-70CC-4DC0-9D61-BC397EC2E229}" sibTransId="{C7E0B24E-767C-4CD2-A596-347F3DD18D8F}"/>
    <dgm:cxn modelId="{431AA0F0-3F3D-4F39-86A0-0BA3E77038C1}" type="presOf" srcId="{4D719AF0-23F2-4724-8527-FBE5EFF5473F}" destId="{1EF29C33-3621-413C-AA88-CB6F69BEAD8A}" srcOrd="0" destOrd="0" presId="urn:microsoft.com/office/officeart/2005/8/layout/process1"/>
    <dgm:cxn modelId="{8525EAF8-8A78-4711-9915-890D0580720C}" type="presOf" srcId="{38152BA1-BC11-4FCC-A0BF-3E559A556E3E}" destId="{01CF998E-2E22-41BB-8854-4C18D970A27C}" srcOrd="0" destOrd="0" presId="urn:microsoft.com/office/officeart/2005/8/layout/process1"/>
    <dgm:cxn modelId="{CBC4B45D-4187-4C0D-986A-3BDC14D089A7}" type="presParOf" srcId="{B52F295C-D598-4060-ACF7-6C3FEA938DBD}" destId="{01CF998E-2E22-41BB-8854-4C18D970A27C}" srcOrd="0" destOrd="0" presId="urn:microsoft.com/office/officeart/2005/8/layout/process1"/>
    <dgm:cxn modelId="{D6552D43-96D5-4A56-83D0-8F715FDC50F4}" type="presParOf" srcId="{B52F295C-D598-4060-ACF7-6C3FEA938DBD}" destId="{4D1F489F-A7AB-4182-8B4C-A6D896A9E557}" srcOrd="1" destOrd="0" presId="urn:microsoft.com/office/officeart/2005/8/layout/process1"/>
    <dgm:cxn modelId="{2708D97A-5C75-4B58-B925-B2318B6EEA3B}" type="presParOf" srcId="{4D1F489F-A7AB-4182-8B4C-A6D896A9E557}" destId="{E8C1607D-E73D-4851-B372-505C650B1AA5}" srcOrd="0" destOrd="0" presId="urn:microsoft.com/office/officeart/2005/8/layout/process1"/>
    <dgm:cxn modelId="{52601FFD-F225-4D1A-BF1E-8F2F01E91CBB}" type="presParOf" srcId="{B52F295C-D598-4060-ACF7-6C3FEA938DBD}" destId="{48741B83-ACFB-4201-BC5C-2BBCF3C81C92}" srcOrd="2" destOrd="0" presId="urn:microsoft.com/office/officeart/2005/8/layout/process1"/>
    <dgm:cxn modelId="{8E3B9175-21B3-4830-87E9-9FC5AEF96125}" type="presParOf" srcId="{B52F295C-D598-4060-ACF7-6C3FEA938DBD}" destId="{A5B41900-04A2-4550-A0AD-C493013C4D17}" srcOrd="3" destOrd="0" presId="urn:microsoft.com/office/officeart/2005/8/layout/process1"/>
    <dgm:cxn modelId="{951E5009-CADB-45D5-A735-A4DF32C3487E}" type="presParOf" srcId="{A5B41900-04A2-4550-A0AD-C493013C4D17}" destId="{BBD59DDE-BD61-4B51-8E50-9B0E71A5BB3D}" srcOrd="0" destOrd="0" presId="urn:microsoft.com/office/officeart/2005/8/layout/process1"/>
    <dgm:cxn modelId="{091BC5E4-C803-40C5-AB2D-819F8F58AA76}" type="presParOf" srcId="{B52F295C-D598-4060-ACF7-6C3FEA938DBD}" destId="{1EF29C33-3621-413C-AA88-CB6F69BEAD8A}"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E9E8DE-D590-46E2-89E3-0A1096E07087}">
      <dsp:nvSpPr>
        <dsp:cNvPr id="0" name=""/>
        <dsp:cNvSpPr/>
      </dsp:nvSpPr>
      <dsp:spPr>
        <a:xfrm>
          <a:off x="0" y="0"/>
          <a:ext cx="7991398" cy="57778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Utilization of neural networks for breast cancer classification.</a:t>
          </a:r>
        </a:p>
      </dsp:txBody>
      <dsp:txXfrm>
        <a:off x="16923" y="16923"/>
        <a:ext cx="7300325" cy="543936"/>
      </dsp:txXfrm>
    </dsp:sp>
    <dsp:sp modelId="{F8BF2FE6-23EC-4E90-9B60-510989D02848}">
      <dsp:nvSpPr>
        <dsp:cNvPr id="0" name=""/>
        <dsp:cNvSpPr/>
      </dsp:nvSpPr>
      <dsp:spPr>
        <a:xfrm>
          <a:off x="596760" y="658029"/>
          <a:ext cx="7991398" cy="577782"/>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Implementation of a predictive system for real-time tumor classification.</a:t>
          </a:r>
        </a:p>
      </dsp:txBody>
      <dsp:txXfrm>
        <a:off x="613683" y="674952"/>
        <a:ext cx="6985233" cy="543936"/>
      </dsp:txXfrm>
    </dsp:sp>
    <dsp:sp modelId="{E7C1BE0A-9DDF-4B3E-91B2-AAFA666965DC}">
      <dsp:nvSpPr>
        <dsp:cNvPr id="0" name=""/>
        <dsp:cNvSpPr/>
      </dsp:nvSpPr>
      <dsp:spPr>
        <a:xfrm>
          <a:off x="1193520" y="1316059"/>
          <a:ext cx="7991398" cy="577782"/>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Assessment of model performance using accuracy and loss metrics.</a:t>
          </a:r>
        </a:p>
      </dsp:txBody>
      <dsp:txXfrm>
        <a:off x="1210443" y="1332982"/>
        <a:ext cx="6985233" cy="543936"/>
      </dsp:txXfrm>
    </dsp:sp>
    <dsp:sp modelId="{E2AB336B-A171-469B-A9E9-BBD7B310CD1B}">
      <dsp:nvSpPr>
        <dsp:cNvPr id="0" name=""/>
        <dsp:cNvSpPr/>
      </dsp:nvSpPr>
      <dsp:spPr>
        <a:xfrm>
          <a:off x="1790280" y="1974089"/>
          <a:ext cx="7991398" cy="577782"/>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Exploration of the impact of data standardization on model training.</a:t>
          </a:r>
        </a:p>
      </dsp:txBody>
      <dsp:txXfrm>
        <a:off x="1807203" y="1991012"/>
        <a:ext cx="6985233" cy="543936"/>
      </dsp:txXfrm>
    </dsp:sp>
    <dsp:sp modelId="{BD53AE7B-8E37-49BC-ABE7-BE4CF78C580A}">
      <dsp:nvSpPr>
        <dsp:cNvPr id="0" name=""/>
        <dsp:cNvSpPr/>
      </dsp:nvSpPr>
      <dsp:spPr>
        <a:xfrm>
          <a:off x="2387041" y="2632119"/>
          <a:ext cx="7991398" cy="577782"/>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t>Evaluation of the proposed framework in comparison to existing methodologies.</a:t>
          </a:r>
        </a:p>
      </dsp:txBody>
      <dsp:txXfrm>
        <a:off x="2403964" y="2649042"/>
        <a:ext cx="6985233" cy="543936"/>
      </dsp:txXfrm>
    </dsp:sp>
    <dsp:sp modelId="{4496C66B-67EF-4821-AE66-7BD94A8B19D0}">
      <dsp:nvSpPr>
        <dsp:cNvPr id="0" name=""/>
        <dsp:cNvSpPr/>
      </dsp:nvSpPr>
      <dsp:spPr>
        <a:xfrm>
          <a:off x="7615840" y="422102"/>
          <a:ext cx="375558" cy="375558"/>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7700341" y="422102"/>
        <a:ext cx="206556" cy="282607"/>
      </dsp:txXfrm>
    </dsp:sp>
    <dsp:sp modelId="{5A4CF011-6A47-4EBB-B25F-A12F181D5BD6}">
      <dsp:nvSpPr>
        <dsp:cNvPr id="0" name=""/>
        <dsp:cNvSpPr/>
      </dsp:nvSpPr>
      <dsp:spPr>
        <a:xfrm>
          <a:off x="8212600" y="1080132"/>
          <a:ext cx="375558" cy="375558"/>
        </a:xfrm>
        <a:prstGeom prst="downArrow">
          <a:avLst>
            <a:gd name="adj1" fmla="val 55000"/>
            <a:gd name="adj2" fmla="val 45000"/>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8297101" y="1080132"/>
        <a:ext cx="206556" cy="282607"/>
      </dsp:txXfrm>
    </dsp:sp>
    <dsp:sp modelId="{FDD29569-6685-4F50-9F74-E6E18FD0F75D}">
      <dsp:nvSpPr>
        <dsp:cNvPr id="0" name=""/>
        <dsp:cNvSpPr/>
      </dsp:nvSpPr>
      <dsp:spPr>
        <a:xfrm>
          <a:off x="8809360" y="1728532"/>
          <a:ext cx="375558" cy="375558"/>
        </a:xfrm>
        <a:prstGeom prst="downArrow">
          <a:avLst>
            <a:gd name="adj1" fmla="val 55000"/>
            <a:gd name="adj2" fmla="val 45000"/>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8893861" y="1728532"/>
        <a:ext cx="206556" cy="282607"/>
      </dsp:txXfrm>
    </dsp:sp>
    <dsp:sp modelId="{1A9AD850-5820-4F39-83B3-5C2338AF36A2}">
      <dsp:nvSpPr>
        <dsp:cNvPr id="0" name=""/>
        <dsp:cNvSpPr/>
      </dsp:nvSpPr>
      <dsp:spPr>
        <a:xfrm>
          <a:off x="9406121" y="2392981"/>
          <a:ext cx="375558" cy="375558"/>
        </a:xfrm>
        <a:prstGeom prst="downArrow">
          <a:avLst>
            <a:gd name="adj1" fmla="val 55000"/>
            <a:gd name="adj2" fmla="val 45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9490622" y="2392981"/>
        <a:ext cx="206556" cy="2826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B8B475-7F36-4995-B04F-7D105D840368}">
      <dsp:nvSpPr>
        <dsp:cNvPr id="0" name=""/>
        <dsp:cNvSpPr/>
      </dsp:nvSpPr>
      <dsp:spPr>
        <a:xfrm>
          <a:off x="134291" y="612"/>
          <a:ext cx="4332795" cy="27513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BE48F5-C8D9-46B2-B495-CA157390517D}">
      <dsp:nvSpPr>
        <dsp:cNvPr id="0" name=""/>
        <dsp:cNvSpPr/>
      </dsp:nvSpPr>
      <dsp:spPr>
        <a:xfrm>
          <a:off x="615713" y="457963"/>
          <a:ext cx="4332795" cy="275132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a:t>Breast cancer, a global health challenge, demands early detection for effective treatment. Current classification methods lack precision, especially in recognizing subtle tumor variations. </a:t>
          </a:r>
          <a:endParaRPr lang="en-US" sz="2300" kern="1200"/>
        </a:p>
      </dsp:txBody>
      <dsp:txXfrm>
        <a:off x="696297" y="538547"/>
        <a:ext cx="4171627" cy="2590157"/>
      </dsp:txXfrm>
    </dsp:sp>
    <dsp:sp modelId="{52DE43E4-A70A-4EF8-9C1C-859AD483ACC9}">
      <dsp:nvSpPr>
        <dsp:cNvPr id="0" name=""/>
        <dsp:cNvSpPr/>
      </dsp:nvSpPr>
      <dsp:spPr>
        <a:xfrm>
          <a:off x="5429930" y="612"/>
          <a:ext cx="4332795" cy="27513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B9CFE09-7B09-48C8-ADAA-7753A91D4B2F}">
      <dsp:nvSpPr>
        <dsp:cNvPr id="0" name=""/>
        <dsp:cNvSpPr/>
      </dsp:nvSpPr>
      <dsp:spPr>
        <a:xfrm>
          <a:off x="5911352" y="457963"/>
          <a:ext cx="4332795" cy="275132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a:t>To overcome this, the challenge is to create a robust neural network-based system. Neural networks offer nuanced pattern recognition, vital for distinguishing between benign and malignant tumors.</a:t>
          </a:r>
          <a:endParaRPr lang="en-US" sz="2300" kern="1200"/>
        </a:p>
      </dsp:txBody>
      <dsp:txXfrm>
        <a:off x="5991936" y="538547"/>
        <a:ext cx="4171627" cy="259015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CF998E-2E22-41BB-8854-4C18D970A27C}">
      <dsp:nvSpPr>
        <dsp:cNvPr id="0" name=""/>
        <dsp:cNvSpPr/>
      </dsp:nvSpPr>
      <dsp:spPr>
        <a:xfrm>
          <a:off x="9242" y="544815"/>
          <a:ext cx="2762398" cy="285924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a:t>The research demonstrates the successful application of neural networks for breast cancer classification, showcasing the potential of advanced machine learning techniques.</a:t>
          </a:r>
          <a:endParaRPr lang="en-US" sz="1800" kern="1200"/>
        </a:p>
      </dsp:txBody>
      <dsp:txXfrm>
        <a:off x="90150" y="625723"/>
        <a:ext cx="2600582" cy="2697428"/>
      </dsp:txXfrm>
    </dsp:sp>
    <dsp:sp modelId="{4D1F489F-A7AB-4182-8B4C-A6D896A9E557}">
      <dsp:nvSpPr>
        <dsp:cNvPr id="0" name=""/>
        <dsp:cNvSpPr/>
      </dsp:nvSpPr>
      <dsp:spPr>
        <a:xfrm>
          <a:off x="3047880" y="1631900"/>
          <a:ext cx="585628" cy="68507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047880" y="1768915"/>
        <a:ext cx="409940" cy="411044"/>
      </dsp:txXfrm>
    </dsp:sp>
    <dsp:sp modelId="{48741B83-ACFB-4201-BC5C-2BBCF3C81C92}">
      <dsp:nvSpPr>
        <dsp:cNvPr id="0" name=""/>
        <dsp:cNvSpPr/>
      </dsp:nvSpPr>
      <dsp:spPr>
        <a:xfrm>
          <a:off x="3876600" y="544815"/>
          <a:ext cx="2762398" cy="2859244"/>
        </a:xfrm>
        <a:prstGeom prst="roundRect">
          <a:avLst>
            <a:gd name="adj" fmla="val 10000"/>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a:t>The proposed framework, encompassing data preprocessing, model training, and the implementation of a predictive system, yields promising results in breast cancer classification.</a:t>
          </a:r>
          <a:endParaRPr lang="en-US" sz="1800" kern="1200"/>
        </a:p>
      </dsp:txBody>
      <dsp:txXfrm>
        <a:off x="3957508" y="625723"/>
        <a:ext cx="2600582" cy="2697428"/>
      </dsp:txXfrm>
    </dsp:sp>
    <dsp:sp modelId="{A5B41900-04A2-4550-A0AD-C493013C4D17}">
      <dsp:nvSpPr>
        <dsp:cNvPr id="0" name=""/>
        <dsp:cNvSpPr/>
      </dsp:nvSpPr>
      <dsp:spPr>
        <a:xfrm>
          <a:off x="6915239" y="1631900"/>
          <a:ext cx="585628" cy="685074"/>
        </a:xfrm>
        <a:prstGeom prst="rightArrow">
          <a:avLst>
            <a:gd name="adj1" fmla="val 60000"/>
            <a:gd name="adj2" fmla="val 50000"/>
          </a:avLst>
        </a:prstGeom>
        <a:solidFill>
          <a:schemeClr val="accent2">
            <a:hueOff val="-1455363"/>
            <a:satOff val="-83928"/>
            <a:lumOff val="862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915239" y="1768915"/>
        <a:ext cx="409940" cy="411044"/>
      </dsp:txXfrm>
    </dsp:sp>
    <dsp:sp modelId="{1EF29C33-3621-413C-AA88-CB6F69BEAD8A}">
      <dsp:nvSpPr>
        <dsp:cNvPr id="0" name=""/>
        <dsp:cNvSpPr/>
      </dsp:nvSpPr>
      <dsp:spPr>
        <a:xfrm>
          <a:off x="7743958" y="544815"/>
          <a:ext cx="2762398" cy="2859244"/>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i="0" kern="1200"/>
            <a:t>This study contributes to ongoing efforts to improve breast cancer diagnosis by leveraging advanced machine learning, addressing the need for more sophisticated and accurate classification methods.</a:t>
          </a:r>
          <a:endParaRPr lang="en-US" sz="1800" kern="1200"/>
        </a:p>
      </dsp:txBody>
      <dsp:txXfrm>
        <a:off x="7824866" y="625723"/>
        <a:ext cx="2600582" cy="2697428"/>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6FA20-D598-8868-CBDD-5A1D06D98C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80A529-7ADF-808D-87DC-3959F82761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D496ED4-179E-2A00-E9C8-8D696D02B921}"/>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5" name="Footer Placeholder 4">
            <a:extLst>
              <a:ext uri="{FF2B5EF4-FFF2-40B4-BE49-F238E27FC236}">
                <a16:creationId xmlns:a16="http://schemas.microsoft.com/office/drawing/2014/main" id="{9904FC81-D6F1-BB9D-1D66-A431F75F9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243083-4E64-EDEC-02AF-E56A75DFED8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40361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792A0-F810-B999-C159-90FB8A6B2B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EBB2B7-D8F8-E23B-36CA-0F292DF728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380A51-B34A-C4E5-5E5F-E3590F73BDC9}"/>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5" name="Footer Placeholder 4">
            <a:extLst>
              <a:ext uri="{FF2B5EF4-FFF2-40B4-BE49-F238E27FC236}">
                <a16:creationId xmlns:a16="http://schemas.microsoft.com/office/drawing/2014/main" id="{725927AA-53ED-5B7E-90D9-479CCC023C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14E97B-EFE0-00C0-7C25-A049B54C335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224132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7F1492-E362-A9FE-6FF2-23BF8E8C6C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8607B4-CF22-85AD-C264-CCFAD3AECF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813B48-4BB4-EE12-EEE4-2E4E937A4C5D}"/>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5" name="Footer Placeholder 4">
            <a:extLst>
              <a:ext uri="{FF2B5EF4-FFF2-40B4-BE49-F238E27FC236}">
                <a16:creationId xmlns:a16="http://schemas.microsoft.com/office/drawing/2014/main" id="{C76624A2-99BB-C5AD-5B55-DAB7010F36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5864F1-0D2C-5D06-BCF4-393728738CE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369292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5C625-DC28-EA3E-7368-19E0E4EA8F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A01765-1E9F-4612-88C6-40421622FA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953627-8C93-C514-83E4-5E24303170A3}"/>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5" name="Footer Placeholder 4">
            <a:extLst>
              <a:ext uri="{FF2B5EF4-FFF2-40B4-BE49-F238E27FC236}">
                <a16:creationId xmlns:a16="http://schemas.microsoft.com/office/drawing/2014/main" id="{F9716CBE-F52D-44C5-1175-2563ABD349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D0FCD-4D14-3F61-D8F4-983F8F460722}"/>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880344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94EBC-6A99-438B-914F-05696E9D41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E8627C-1B51-7B26-4D43-01CAE3BD21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D4E229-8581-0750-30EF-C22D3DCFC4E5}"/>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5" name="Footer Placeholder 4">
            <a:extLst>
              <a:ext uri="{FF2B5EF4-FFF2-40B4-BE49-F238E27FC236}">
                <a16:creationId xmlns:a16="http://schemas.microsoft.com/office/drawing/2014/main" id="{C094253A-D1AA-FD85-3686-934B58EA40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167C5-28DC-1452-36DF-756E44C36BCA}"/>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4293872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E36B3-56D0-1A7F-C931-21A4A9CAD7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370D10-F2B6-A80F-0382-0FAA97B214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ABE0CC-BFD8-CDFC-2960-62CCA4279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212164-0C73-7153-7CC4-3D06B56A5BD2}"/>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6" name="Footer Placeholder 5">
            <a:extLst>
              <a:ext uri="{FF2B5EF4-FFF2-40B4-BE49-F238E27FC236}">
                <a16:creationId xmlns:a16="http://schemas.microsoft.com/office/drawing/2014/main" id="{DC918E88-36AF-EE0E-C438-678A39787C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D1FF4-F310-F5F7-8D58-00F6167A9AD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50329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66399-FCA4-5E63-2078-28B6A0F351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853B88-9739-D179-4BD1-DFF74F4E2A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856D70-4CA4-99C1-753C-B9DAD206D8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3B0582-F26E-26FA-6D52-F82CFCCCCD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0194C-A83A-5778-E0EA-3FB316384F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9EB5C-AFFA-2951-C586-A06BFC2BA060}"/>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8" name="Footer Placeholder 7">
            <a:extLst>
              <a:ext uri="{FF2B5EF4-FFF2-40B4-BE49-F238E27FC236}">
                <a16:creationId xmlns:a16="http://schemas.microsoft.com/office/drawing/2014/main" id="{C39C2D07-68A0-FDE8-7DEA-6D377ADE15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A74C51-26EE-7CFB-FEFD-0DD8206C4AEC}"/>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292800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EE7-D4CA-15C8-46F3-6BCA7D7097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E1A118-38CB-76AA-1451-10BC08501505}"/>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4" name="Footer Placeholder 3">
            <a:extLst>
              <a:ext uri="{FF2B5EF4-FFF2-40B4-BE49-F238E27FC236}">
                <a16:creationId xmlns:a16="http://schemas.microsoft.com/office/drawing/2014/main" id="{F67BDB1B-F094-742C-4F9F-98F00AC75C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70E127-9591-6362-523F-F490E6D0364B}"/>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439500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9FB455-ADF9-72F1-DDE7-65F5D16EBEB7}"/>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3" name="Footer Placeholder 2">
            <a:extLst>
              <a:ext uri="{FF2B5EF4-FFF2-40B4-BE49-F238E27FC236}">
                <a16:creationId xmlns:a16="http://schemas.microsoft.com/office/drawing/2014/main" id="{4BC08935-244D-A3A4-0ABD-50026D27D3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AAFED6-1E04-B42A-9D64-7D4ADA4343AE}"/>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16780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9D22-3943-B448-90E2-FA7DE25CB6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D43B51-9792-D9A4-C641-76243C22D4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75C993-AC34-081B-2E07-7391F155C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BA2316-03D8-41CB-589A-4CF5C9F0707A}"/>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6" name="Footer Placeholder 5">
            <a:extLst>
              <a:ext uri="{FF2B5EF4-FFF2-40B4-BE49-F238E27FC236}">
                <a16:creationId xmlns:a16="http://schemas.microsoft.com/office/drawing/2014/main" id="{22FBE8D3-3411-E604-E69B-16A251BFAC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F6DF84-0C23-3104-5968-FAAB2FEDDA25}"/>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14461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325D-4539-544C-7135-FC8A9CDC6F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8D4D0F-39CB-3959-3C35-68A864C50C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0AEE4DA-2366-4018-53C4-F2CE0F446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898FBE-062B-231B-6081-DCAB15BDBE8F}"/>
              </a:ext>
            </a:extLst>
          </p:cNvPr>
          <p:cNvSpPr>
            <a:spLocks noGrp="1"/>
          </p:cNvSpPr>
          <p:nvPr>
            <p:ph type="dt" sz="half" idx="10"/>
          </p:nvPr>
        </p:nvSpPr>
        <p:spPr/>
        <p:txBody>
          <a:bodyPr/>
          <a:lstStyle/>
          <a:p>
            <a:fld id="{3051A6F0-E932-4651-B62D-25FD1C6FD22B}" type="datetimeFigureOut">
              <a:rPr lang="en-US" smtClean="0"/>
              <a:t>4/17/2024</a:t>
            </a:fld>
            <a:endParaRPr lang="en-US"/>
          </a:p>
        </p:txBody>
      </p:sp>
      <p:sp>
        <p:nvSpPr>
          <p:cNvPr id="6" name="Footer Placeholder 5">
            <a:extLst>
              <a:ext uri="{FF2B5EF4-FFF2-40B4-BE49-F238E27FC236}">
                <a16:creationId xmlns:a16="http://schemas.microsoft.com/office/drawing/2014/main" id="{5D4252B7-5871-D415-B6EF-9DDF93CC37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4C0A6-C886-3D17-3B97-3353F7F397F4}"/>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04344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EF05CE-793D-6B86-E179-8C5A266192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DA96-685F-0C59-BBE5-919227957F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E229A-7A3D-DCA0-8AF1-DE7B2E556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1A6F0-E932-4651-B62D-25FD1C6FD22B}" type="datetimeFigureOut">
              <a:rPr lang="en-US" smtClean="0"/>
              <a:t>4/17/2024</a:t>
            </a:fld>
            <a:endParaRPr lang="en-US"/>
          </a:p>
        </p:txBody>
      </p:sp>
      <p:sp>
        <p:nvSpPr>
          <p:cNvPr id="5" name="Footer Placeholder 4">
            <a:extLst>
              <a:ext uri="{FF2B5EF4-FFF2-40B4-BE49-F238E27FC236}">
                <a16:creationId xmlns:a16="http://schemas.microsoft.com/office/drawing/2014/main" id="{F6E09BC1-8E01-0A76-0980-911794D160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1C0116-2ED7-43F0-B46F-ADC6B853C5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832A07-EC60-443D-90A4-F780886E4500}" type="slidenum">
              <a:rPr lang="en-US" smtClean="0"/>
              <a:t>‹#›</a:t>
            </a:fld>
            <a:endParaRPr lang="en-US"/>
          </a:p>
        </p:txBody>
      </p:sp>
    </p:spTree>
    <p:extLst>
      <p:ext uri="{BB962C8B-B14F-4D97-AF65-F5344CB8AC3E}">
        <p14:creationId xmlns:p14="http://schemas.microsoft.com/office/powerpoint/2010/main" val="3239846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ngimg.com/download/66580"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yellow and black line&#10;&#10;Description automatically generated">
            <a:extLst>
              <a:ext uri="{FF2B5EF4-FFF2-40B4-BE49-F238E27FC236}">
                <a16:creationId xmlns:a16="http://schemas.microsoft.com/office/drawing/2014/main" id="{44C24BF8-75A1-CB9C-D8A5-28B51F8A7956}"/>
              </a:ext>
            </a:extLst>
          </p:cNvPr>
          <p:cNvPicPr>
            <a:picLocks noChangeAspect="1"/>
          </p:cNvPicPr>
          <p:nvPr/>
        </p:nvPicPr>
        <p:blipFill rotWithShape="1">
          <a:blip r:embed="rId2"/>
          <a:srcRect t="38559" r="2701" b="1626"/>
          <a:stretch/>
        </p:blipFill>
        <p:spPr>
          <a:xfrm>
            <a:off x="20" y="10"/>
            <a:ext cx="12191981" cy="6857990"/>
          </a:xfrm>
          <a:prstGeom prst="rect">
            <a:avLst/>
          </a:prstGeom>
        </p:spPr>
      </p:pic>
      <p:sp>
        <p:nvSpPr>
          <p:cNvPr id="21" name="Rectangle 20">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70A42E0-3254-05CE-F7D9-812EA333D708}"/>
              </a:ext>
            </a:extLst>
          </p:cNvPr>
          <p:cNvSpPr>
            <a:spLocks noGrp="1"/>
          </p:cNvSpPr>
          <p:nvPr>
            <p:ph type="ctrTitle"/>
          </p:nvPr>
        </p:nvSpPr>
        <p:spPr>
          <a:xfrm>
            <a:off x="404553" y="3091928"/>
            <a:ext cx="9078562" cy="2387600"/>
          </a:xfrm>
        </p:spPr>
        <p:txBody>
          <a:bodyPr>
            <a:normAutofit/>
          </a:bodyPr>
          <a:lstStyle/>
          <a:p>
            <a:pPr algn="l"/>
            <a:r>
              <a:rPr lang="en-US" sz="5100" b="1"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BREAST CANCER CLASSIFICATION USING NEURAL NETWORKS </a:t>
            </a:r>
            <a:br>
              <a:rPr lang="en-US" sz="5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5100">
              <a:solidFill>
                <a:schemeClr val="bg1"/>
              </a:solidFill>
            </a:endParaRPr>
          </a:p>
        </p:txBody>
      </p:sp>
      <p:sp>
        <p:nvSpPr>
          <p:cNvPr id="23" name="Rectangle: Rounded Corners 22">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3299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70D422-4370-BE73-A41F-E2082D80208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581" t="26943" r="38462" b="25086"/>
          <a:stretch/>
        </p:blipFill>
        <p:spPr bwMode="auto">
          <a:xfrm>
            <a:off x="838200" y="1152002"/>
            <a:ext cx="4941416" cy="3858148"/>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E449622-444A-908A-5FB6-5BD33AF1D249}"/>
              </a:ext>
            </a:extLst>
          </p:cNvPr>
          <p:cNvPicPr>
            <a:picLocks noChangeAspect="1"/>
          </p:cNvPicPr>
          <p:nvPr/>
        </p:nvPicPr>
        <p:blipFill rotWithShape="1">
          <a:blip r:embed="rId3">
            <a:extLst>
              <a:ext uri="{28A0092B-C50C-407E-A947-70E740481C1C}">
                <a14:useLocalDpi xmlns:a14="http://schemas.microsoft.com/office/drawing/2010/main" val="0"/>
              </a:ext>
            </a:extLst>
          </a:blip>
          <a:srcRect l="22009" t="33514" r="39102" b="17858"/>
          <a:stretch/>
        </p:blipFill>
        <p:spPr bwMode="auto">
          <a:xfrm>
            <a:off x="6526534" y="1152002"/>
            <a:ext cx="4996771" cy="377242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7353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23FF6A-FA61-1476-F2A6-EC8E9AAA24DD}"/>
              </a:ext>
            </a:extLst>
          </p:cNvPr>
          <p:cNvSpPr>
            <a:spLocks noGrp="1"/>
          </p:cNvSpPr>
          <p:nvPr>
            <p:ph type="title"/>
          </p:nvPr>
        </p:nvSpPr>
        <p:spPr>
          <a:xfrm>
            <a:off x="808638" y="386930"/>
            <a:ext cx="9236700" cy="1188950"/>
          </a:xfrm>
        </p:spPr>
        <p:txBody>
          <a:bodyPr anchor="b">
            <a:normAutofit/>
          </a:bodyPr>
          <a:lstStyle/>
          <a:p>
            <a:r>
              <a:rPr lang="en-US" sz="5400">
                <a:latin typeface="Times New Roman" panose="02020603050405020304" pitchFamily="18" charset="0"/>
                <a:cs typeface="Times New Roman" panose="02020603050405020304" pitchFamily="18" charset="0"/>
              </a:rPr>
              <a:t>REFERENCES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CB10144-BCA3-1E75-890E-9709BDFCCC08}"/>
              </a:ext>
            </a:extLst>
          </p:cNvPr>
          <p:cNvSpPr>
            <a:spLocks noGrp="1"/>
          </p:cNvSpPr>
          <p:nvPr>
            <p:ph idx="1"/>
          </p:nvPr>
        </p:nvSpPr>
        <p:spPr>
          <a:xfrm>
            <a:off x="793660" y="2599509"/>
            <a:ext cx="10143668" cy="3435531"/>
          </a:xfrm>
        </p:spPr>
        <p:txBody>
          <a:bodyPr anchor="ctr">
            <a:normAutofit/>
          </a:bodyPr>
          <a:lstStyle/>
          <a:p>
            <a:pPr marL="0" marR="0">
              <a:spcBef>
                <a:spcPts val="0"/>
              </a:spcBef>
              <a:spcAft>
                <a:spcPts val="0"/>
              </a:spcAft>
            </a:pPr>
            <a:r>
              <a:rPr lang="en-US" sz="1500" kern="100">
                <a:effectLst/>
                <a:latin typeface="Times New Roman" panose="02020603050405020304" pitchFamily="18" charset="0"/>
                <a:ea typeface="Calibri" panose="020F0502020204030204" pitchFamily="34" charset="0"/>
                <a:cs typeface="Times New Roman" panose="02020603050405020304" pitchFamily="18" charset="0"/>
              </a:rPr>
              <a:t>[1] Ponraj.N,Jenifer.E,Poongodi,P,Manoharan.S. (2012). "Morphological operations for the mammogram image to increase the contrast for the efficient detection of breast cancer",European Journal of Scientific Reasrch, (ISSN) 1450-216X (68) NO.4(2012).PP.494-505. </a:t>
            </a:r>
          </a:p>
          <a:p>
            <a:pPr marL="0" marR="0" indent="0">
              <a:spcBef>
                <a:spcPts val="0"/>
              </a:spcBef>
              <a:spcAft>
                <a:spcPts val="0"/>
              </a:spcAft>
              <a:buNone/>
            </a:pPr>
            <a:r>
              <a:rPr lang="en-US" sz="1500" kern="10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spcBef>
                <a:spcPts val="0"/>
              </a:spcBef>
              <a:spcAft>
                <a:spcPts val="0"/>
              </a:spcAft>
            </a:pPr>
            <a:r>
              <a:rPr lang="en-US" sz="1500" kern="100">
                <a:effectLst/>
                <a:latin typeface="Times New Roman" panose="02020603050405020304" pitchFamily="18" charset="0"/>
                <a:ea typeface="Calibri" panose="020F0502020204030204" pitchFamily="34" charset="0"/>
                <a:cs typeface="Times New Roman" panose="02020603050405020304" pitchFamily="18" charset="0"/>
              </a:rPr>
              <a:t>[2] Mohd Anisur Rahman Forazy, “Incidence of breast cancer in Bangladesh”,Health Care: Current Reviews, 2015. </a:t>
            </a:r>
          </a:p>
          <a:p>
            <a:pPr marL="0" marR="0" indent="0">
              <a:spcBef>
                <a:spcPts val="0"/>
              </a:spcBef>
              <a:spcAft>
                <a:spcPts val="0"/>
              </a:spcAft>
              <a:buNone/>
            </a:pPr>
            <a:endParaRPr lang="en-US" sz="15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500" kern="100">
                <a:effectLst/>
                <a:latin typeface="Times New Roman" panose="02020603050405020304" pitchFamily="18" charset="0"/>
                <a:ea typeface="Calibri" panose="020F0502020204030204" pitchFamily="34" charset="0"/>
                <a:cs typeface="Times New Roman" panose="02020603050405020304" pitchFamily="18" charset="0"/>
              </a:rPr>
              <a:t>[3] Tüba KIYAN and Tülay Yildirim, “Breast Cancer Diagnosis Using Statistical Neural Networks,” Journal Of Electrical &amp; Electronics Engineering., vol. 4, 2004, pp. 1149-1153. </a:t>
            </a:r>
          </a:p>
          <a:p>
            <a:pPr marL="0" marR="0" indent="0">
              <a:spcBef>
                <a:spcPts val="0"/>
              </a:spcBef>
              <a:spcAft>
                <a:spcPts val="0"/>
              </a:spcAft>
              <a:buNone/>
            </a:pPr>
            <a:endParaRPr lang="en-US" sz="15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500" kern="100">
                <a:effectLst/>
                <a:latin typeface="Times New Roman" panose="02020603050405020304" pitchFamily="18" charset="0"/>
                <a:ea typeface="Calibri" panose="020F0502020204030204" pitchFamily="34" charset="0"/>
                <a:cs typeface="Times New Roman" panose="02020603050405020304" pitchFamily="18" charset="0"/>
              </a:rPr>
              <a:t>[4] R. El hamdi, M. Njah and M. Chtourou, “Breast Cancer Diagnosis Using a Hybrid Evolutionary Neural Network Classifier,” (IEEE)., Vol. 3, No. 7, 2014.</a:t>
            </a:r>
          </a:p>
          <a:p>
            <a:pPr marL="0" marR="0" indent="0">
              <a:spcBef>
                <a:spcPts val="0"/>
              </a:spcBef>
              <a:spcAft>
                <a:spcPts val="0"/>
              </a:spcAft>
              <a:buNone/>
            </a:pPr>
            <a:endParaRPr lang="en-US" sz="15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500" kern="100">
                <a:effectLst/>
                <a:latin typeface="Times New Roman" panose="02020603050405020304" pitchFamily="18" charset="0"/>
                <a:ea typeface="Calibri" panose="020F0502020204030204" pitchFamily="34" charset="0"/>
                <a:cs typeface="Times New Roman" panose="02020603050405020304" pitchFamily="18" charset="0"/>
              </a:rPr>
              <a:t>[5] Moi Hoon Yap, Member, Gerard Pons, Joan Mart´ı, Sergi Ganau, Melcior Sent´ıs, Reyer Zwiggelaar, Adrian K. Davison., “Automated Breast Ultrasound Lesions Detection using Convolutional Neural Networks.,”, JOURNAL OF L ATEX CLASS FILES, VOL. XX, NO. X, XXXX 2016. </a:t>
            </a:r>
          </a:p>
          <a:p>
            <a:endParaRPr lang="en-US" sz="15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21551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E88B9E9-2E61-DADC-ABF8-E67ED43735E9}"/>
              </a:ext>
            </a:extLst>
          </p:cNvPr>
          <p:cNvSpPr>
            <a:spLocks noGrp="1"/>
          </p:cNvSpPr>
          <p:nvPr>
            <p:ph idx="1"/>
          </p:nvPr>
        </p:nvSpPr>
        <p:spPr>
          <a:xfrm>
            <a:off x="1289304" y="2902913"/>
            <a:ext cx="9849751" cy="3032168"/>
          </a:xfrm>
        </p:spPr>
        <p:txBody>
          <a:bodyPr anchor="ctr">
            <a:normAutofit/>
          </a:bodyPr>
          <a:lstStyle/>
          <a:p>
            <a:pPr marL="0" marR="0">
              <a:spcBef>
                <a:spcPts val="0"/>
              </a:spcBef>
              <a:spcAft>
                <a:spcPts val="0"/>
              </a:spcAft>
            </a:pPr>
            <a:r>
              <a:rPr lang="en-US" sz="1100" kern="100">
                <a:effectLst/>
                <a:latin typeface="Times New Roman" panose="02020603050405020304" pitchFamily="18" charset="0"/>
                <a:ea typeface="Calibri" panose="020F0502020204030204" pitchFamily="34" charset="0"/>
                <a:cs typeface="Times New Roman" panose="02020603050405020304" pitchFamily="18" charset="0"/>
              </a:rPr>
              <a:t>[6] Seral Sahana, Kemal Polata, Halife Kodazb, Salih Güne, “A new hybrid method based on fuzzy-artificial immune system and KNN algorithm for breast cancer diagnosis,” Computers in Biology and Medicine., Vol. 37, 2007. </a:t>
            </a:r>
          </a:p>
          <a:p>
            <a:pPr marL="0" marR="0" indent="0">
              <a:spcBef>
                <a:spcPts val="0"/>
              </a:spcBef>
              <a:spcAft>
                <a:spcPts val="0"/>
              </a:spcAft>
              <a:buNone/>
            </a:pPr>
            <a:endParaRPr lang="en-US" sz="11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100" kern="100">
                <a:effectLst/>
                <a:latin typeface="Times New Roman" panose="02020603050405020304" pitchFamily="18" charset="0"/>
                <a:ea typeface="Calibri" panose="020F0502020204030204" pitchFamily="34" charset="0"/>
                <a:cs typeface="Times New Roman" panose="02020603050405020304" pitchFamily="18" charset="0"/>
              </a:rPr>
              <a:t>[7] R. R. Janghel, Anupam Shukla, Ritu Tiwari and Rahul Kala, “Breast Cancer Diagnosis using Artificial Neural Network Models,” 3rd International Conference on Information Sciences and Interaction Sciences (ICIS), Chengdu, China, pp. 89-94, 23-25 Jun. 2010. </a:t>
            </a:r>
          </a:p>
          <a:p>
            <a:pPr marL="0" marR="0" indent="0">
              <a:spcBef>
                <a:spcPts val="0"/>
              </a:spcBef>
              <a:spcAft>
                <a:spcPts val="0"/>
              </a:spcAft>
              <a:buNone/>
            </a:pPr>
            <a:endParaRPr lang="en-US" sz="11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100" kern="100">
                <a:effectLst/>
                <a:latin typeface="Times New Roman" panose="02020603050405020304" pitchFamily="18" charset="0"/>
                <a:ea typeface="Calibri" panose="020F0502020204030204" pitchFamily="34" charset="0"/>
                <a:cs typeface="Times New Roman" panose="02020603050405020304" pitchFamily="18" charset="0"/>
              </a:rPr>
              <a:t>[8] Punam S. Pawar and Dharmaraj R. Patil., “Breast Cancer Detection Using Neural Network Models.”,2013 International Conference on Communication Systems and Network Technologiesvol, 978-0-7695-4958-3/13, 2013. </a:t>
            </a:r>
          </a:p>
          <a:p>
            <a:pPr marL="0" marR="0" indent="0">
              <a:spcBef>
                <a:spcPts val="0"/>
              </a:spcBef>
              <a:spcAft>
                <a:spcPts val="0"/>
              </a:spcAft>
              <a:buNone/>
            </a:pPr>
            <a:endParaRPr lang="en-US" sz="11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100" kern="100">
                <a:effectLst/>
                <a:latin typeface="Times New Roman" panose="02020603050405020304" pitchFamily="18" charset="0"/>
                <a:ea typeface="Calibri" panose="020F0502020204030204" pitchFamily="34" charset="0"/>
                <a:cs typeface="Times New Roman" panose="02020603050405020304" pitchFamily="18" charset="0"/>
              </a:rPr>
              <a:t>[9] Haowen You and George Rumbe, “Comparative Study of Classification Techniques on Breast Cancer FNA Biopsy Data,” International Journal of Artificial Intelligence and Interactive Multimedia., vol. 1, No. 3, 2004. </a:t>
            </a:r>
          </a:p>
          <a:p>
            <a:pPr marL="0" marR="0" indent="0">
              <a:spcBef>
                <a:spcPts val="0"/>
              </a:spcBef>
              <a:spcAft>
                <a:spcPts val="0"/>
              </a:spcAft>
              <a:buNone/>
            </a:pPr>
            <a:endParaRPr lang="en-US" sz="11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100" kern="100">
                <a:effectLst/>
                <a:latin typeface="Times New Roman" panose="02020603050405020304" pitchFamily="18" charset="0"/>
                <a:ea typeface="Calibri" panose="020F0502020204030204" pitchFamily="34" charset="0"/>
                <a:cs typeface="Times New Roman" panose="02020603050405020304" pitchFamily="18" charset="0"/>
              </a:rPr>
              <a:t>[10] A. A. Kalteh, Payam Zarbakhsh1, Meysam Jirabadi2, Jalil Addeh3, “A research about breast cancer detection using different neural networks and K-MICA algorithm,” Journal of Cancer Research and Therapeutics., vol. 9, issue. 3, 2013.</a:t>
            </a:r>
          </a:p>
          <a:p>
            <a:pPr marL="0" marR="0" indent="0">
              <a:spcBef>
                <a:spcPts val="0"/>
              </a:spcBef>
              <a:spcAft>
                <a:spcPts val="0"/>
              </a:spcAft>
              <a:buNone/>
            </a:pPr>
            <a:endParaRPr lang="en-US" sz="1100" kern="100">
              <a:effectLst/>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0"/>
              </a:spcBef>
              <a:spcAft>
                <a:spcPts val="0"/>
              </a:spcAft>
            </a:pPr>
            <a:r>
              <a:rPr lang="en-US" sz="1100" kern="100">
                <a:effectLst/>
                <a:latin typeface="Times New Roman" panose="02020603050405020304" pitchFamily="18" charset="0"/>
                <a:ea typeface="Calibri" panose="020F0502020204030204" pitchFamily="34" charset="0"/>
                <a:cs typeface="Times New Roman" panose="02020603050405020304" pitchFamily="18" charset="0"/>
              </a:rPr>
              <a:t> [11] Muhammad Sufyian Bin Mohd Azmi and Zaihisma Che Cob, “Breast Cancer Prediction Based On Backpropagation Algorithm,” In Proceedings of 2010 IEEE Student Conference on Research and Development (SCOReD 2010), Putrajaya, Malaysia, pp. 164-168, 13 - 14 Dec. 2010.</a:t>
            </a:r>
          </a:p>
          <a:p>
            <a:pPr marL="0" marR="0" indent="0">
              <a:spcBef>
                <a:spcPts val="0"/>
              </a:spcBef>
              <a:spcAft>
                <a:spcPts val="0"/>
              </a:spcAft>
              <a:buNone/>
            </a:pPr>
            <a:endParaRPr lang="en-US" sz="1100" kern="10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1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2552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08FFF73-EE73-111E-EC0B-F1E1C45D96E8}"/>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43467" y="702733"/>
            <a:ext cx="10905066" cy="5452533"/>
          </a:xfrm>
          <a:prstGeom prst="rect">
            <a:avLst/>
          </a:prstGeom>
        </p:spPr>
      </p:pic>
    </p:spTree>
    <p:extLst>
      <p:ext uri="{BB962C8B-B14F-4D97-AF65-F5344CB8AC3E}">
        <p14:creationId xmlns:p14="http://schemas.microsoft.com/office/powerpoint/2010/main" val="1306381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1E486FC-D67C-A238-97FC-A6BD6D4F8E72}"/>
              </a:ext>
            </a:extLst>
          </p:cNvPr>
          <p:cNvSpPr>
            <a:spLocks noGrp="1"/>
          </p:cNvSpPr>
          <p:nvPr>
            <p:ph type="title"/>
          </p:nvPr>
        </p:nvSpPr>
        <p:spPr>
          <a:xfrm>
            <a:off x="1115568" y="548640"/>
            <a:ext cx="10168128" cy="1179576"/>
          </a:xfrm>
        </p:spPr>
        <p:txBody>
          <a:bodyPr>
            <a:normAutofit/>
          </a:bodyPr>
          <a:lstStyle/>
          <a:p>
            <a:r>
              <a:rPr lang="en-US" sz="4000">
                <a:latin typeface="Times New Roman" panose="02020603050405020304" pitchFamily="18" charset="0"/>
                <a:cs typeface="Times New Roman" panose="02020603050405020304" pitchFamily="18" charset="0"/>
              </a:rPr>
              <a:t>GROUP MEMBERS</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 name="Content Placeholder 2">
            <a:extLst>
              <a:ext uri="{FF2B5EF4-FFF2-40B4-BE49-F238E27FC236}">
                <a16:creationId xmlns:a16="http://schemas.microsoft.com/office/drawing/2014/main" id="{1D325939-8E55-C203-96F4-2B742E45D676}"/>
              </a:ext>
            </a:extLst>
          </p:cNvPr>
          <p:cNvSpPr>
            <a:spLocks noGrp="1"/>
          </p:cNvSpPr>
          <p:nvPr>
            <p:ph idx="1"/>
          </p:nvPr>
        </p:nvSpPr>
        <p:spPr>
          <a:xfrm>
            <a:off x="1115568" y="2481943"/>
            <a:ext cx="10168128" cy="3695020"/>
          </a:xfrm>
        </p:spPr>
        <p:txBody>
          <a:bodyPr>
            <a:normAutofit/>
          </a:bodyPr>
          <a:lstStyle/>
          <a:p>
            <a:pPr marL="0" marR="0">
              <a:spcBef>
                <a:spcPts val="0"/>
              </a:spcBef>
              <a:spcAft>
                <a:spcPts val="600"/>
              </a:spcAft>
            </a:pPr>
            <a:r>
              <a:rPr lang="en-US" sz="2200" b="1">
                <a:effectLst/>
                <a:latin typeface="Times New Roman" panose="02020603050405020304" pitchFamily="18" charset="0"/>
                <a:ea typeface="Times New Roman" panose="02020603050405020304" pitchFamily="18" charset="0"/>
                <a:cs typeface="Times New Roman" panose="02020603050405020304" pitchFamily="18" charset="0"/>
              </a:rPr>
              <a:t>SUDINI SAI CHARITHA – 700745257</a:t>
            </a:r>
            <a:endParaRPr lang="en-US" sz="2200">
              <a:effectLst/>
              <a:latin typeface="Times New Roman" panose="02020603050405020304" pitchFamily="18" charset="0"/>
              <a:ea typeface="Arial" panose="020B0604020202020204" pitchFamily="34" charset="0"/>
              <a:cs typeface="Times New Roman" panose="02020603050405020304" pitchFamily="18" charset="0"/>
            </a:endParaRPr>
          </a:p>
          <a:p>
            <a:pPr marL="0" marR="0">
              <a:spcBef>
                <a:spcPts val="0"/>
              </a:spcBef>
              <a:spcAft>
                <a:spcPts val="600"/>
              </a:spcAft>
            </a:pPr>
            <a:r>
              <a:rPr lang="en-US" sz="2200" b="1">
                <a:effectLst/>
                <a:latin typeface="Times New Roman" panose="02020603050405020304" pitchFamily="18" charset="0"/>
                <a:ea typeface="Times New Roman" panose="02020603050405020304" pitchFamily="18" charset="0"/>
                <a:cs typeface="Times New Roman" panose="02020603050405020304" pitchFamily="18" charset="0"/>
              </a:rPr>
              <a:t>VINAY KUMAR REDDY GUNUGUNTLA - 700745726</a:t>
            </a:r>
            <a:endParaRPr lang="en-US" sz="2200">
              <a:effectLst/>
              <a:latin typeface="Times New Roman" panose="02020603050405020304" pitchFamily="18" charset="0"/>
              <a:ea typeface="Arial" panose="020B0604020202020204" pitchFamily="34" charset="0"/>
              <a:cs typeface="Times New Roman" panose="02020603050405020304" pitchFamily="18" charset="0"/>
            </a:endParaRPr>
          </a:p>
          <a:p>
            <a:pPr marL="0" marR="0">
              <a:spcBef>
                <a:spcPts val="0"/>
              </a:spcBef>
              <a:spcAft>
                <a:spcPts val="600"/>
              </a:spcAft>
            </a:pPr>
            <a:r>
              <a:rPr lang="en-US" sz="2200" b="1">
                <a:effectLst/>
                <a:latin typeface="Times New Roman" panose="02020603050405020304" pitchFamily="18" charset="0"/>
                <a:ea typeface="Times New Roman" panose="02020603050405020304" pitchFamily="18" charset="0"/>
                <a:cs typeface="Times New Roman" panose="02020603050405020304" pitchFamily="18" charset="0"/>
              </a:rPr>
              <a:t>NISHANTH SRI HARSHA TIRUKKOVALLURI - 700756284</a:t>
            </a:r>
            <a:endParaRPr lang="en-US" sz="2200">
              <a:effectLst/>
              <a:latin typeface="Times New Roman" panose="02020603050405020304" pitchFamily="18" charset="0"/>
              <a:ea typeface="Arial" panose="020B0604020202020204" pitchFamily="34" charset="0"/>
              <a:cs typeface="Times New Roman" panose="02020603050405020304" pitchFamily="18" charset="0"/>
            </a:endParaRPr>
          </a:p>
          <a:p>
            <a:pPr marL="0" marR="0">
              <a:spcBef>
                <a:spcPts val="0"/>
              </a:spcBef>
              <a:spcAft>
                <a:spcPts val="600"/>
              </a:spcAft>
            </a:pPr>
            <a:r>
              <a:rPr lang="en-US" sz="2200" b="1">
                <a:effectLst/>
                <a:latin typeface="Times New Roman" panose="02020603050405020304" pitchFamily="18" charset="0"/>
                <a:ea typeface="Times New Roman" panose="02020603050405020304" pitchFamily="18" charset="0"/>
                <a:cs typeface="Times New Roman" panose="02020603050405020304" pitchFamily="18" charset="0"/>
              </a:rPr>
              <a:t>AJAY DANAM – 700755681</a:t>
            </a:r>
            <a:endParaRPr lang="en-US" sz="2200">
              <a:effectLst/>
              <a:latin typeface="Times New Roman" panose="02020603050405020304" pitchFamily="18"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2542601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17F240-16E3-9B4D-B639-78D723440A30}"/>
              </a:ext>
            </a:extLst>
          </p:cNvPr>
          <p:cNvSpPr>
            <a:spLocks noGrp="1"/>
          </p:cNvSpPr>
          <p:nvPr>
            <p:ph type="title"/>
          </p:nvPr>
        </p:nvSpPr>
        <p:spPr>
          <a:xfrm>
            <a:off x="686834" y="1153572"/>
            <a:ext cx="3200400" cy="4461163"/>
          </a:xfrm>
        </p:spPr>
        <p:txBody>
          <a:bodyPr>
            <a:normAutofit/>
          </a:bodyPr>
          <a:lstStyle/>
          <a:p>
            <a:r>
              <a:rPr lang="en-US" sz="3700">
                <a:solidFill>
                  <a:srgbClr val="FFFFFF"/>
                </a:solidFill>
                <a:latin typeface="Times New Roman" panose="02020603050405020304" pitchFamily="18" charset="0"/>
                <a:cs typeface="Times New Roman" panose="02020603050405020304" pitchFamily="18" charset="0"/>
              </a:rPr>
              <a:t>Roles and Responsibilities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4AD38AE8-2E09-B34E-415E-AF8D51EE233F}"/>
              </a:ext>
            </a:extLst>
          </p:cNvPr>
          <p:cNvSpPr>
            <a:spLocks noGrp="1"/>
          </p:cNvSpPr>
          <p:nvPr>
            <p:ph idx="1"/>
          </p:nvPr>
        </p:nvSpPr>
        <p:spPr>
          <a:xfrm>
            <a:off x="4447308" y="591344"/>
            <a:ext cx="6906491" cy="5585619"/>
          </a:xfrm>
        </p:spPr>
        <p:txBody>
          <a:bodyPr anchor="ctr">
            <a:normAutofit/>
          </a:bodyPr>
          <a:lstStyle/>
          <a:p>
            <a:pPr>
              <a:buFont typeface="Arial" panose="020B0604020202020204" pitchFamily="34" charset="0"/>
              <a:buChar char="•"/>
            </a:pPr>
            <a:r>
              <a:rPr lang="en-US" sz="1500" b="0" i="0">
                <a:effectLst/>
                <a:latin typeface="Söhne"/>
              </a:rPr>
              <a:t>Explore and understand the breast cancer dataset.</a:t>
            </a:r>
          </a:p>
          <a:p>
            <a:pPr>
              <a:buFont typeface="Arial" panose="020B0604020202020204" pitchFamily="34" charset="0"/>
              <a:buChar char="•"/>
            </a:pPr>
            <a:r>
              <a:rPr lang="en-US" sz="1500" b="0" i="0">
                <a:effectLst/>
                <a:latin typeface="Söhne"/>
              </a:rPr>
              <a:t>Preprocess the data, including handling missing values, checking data distribution, and scaling features.</a:t>
            </a:r>
            <a:endParaRPr lang="en-US" sz="1500"/>
          </a:p>
          <a:p>
            <a:pPr>
              <a:buFont typeface="Arial" panose="020B0604020202020204" pitchFamily="34" charset="0"/>
              <a:buChar char="•"/>
            </a:pPr>
            <a:r>
              <a:rPr lang="en-US" sz="1500" b="0" i="0">
                <a:effectLst/>
                <a:latin typeface="Söhne"/>
              </a:rPr>
              <a:t>Develop and implement the neural network architecture using TensorFlow and </a:t>
            </a:r>
            <a:r>
              <a:rPr lang="en-US" sz="1500" b="0" i="0" err="1">
                <a:effectLst/>
                <a:latin typeface="Söhne"/>
              </a:rPr>
              <a:t>Keras</a:t>
            </a:r>
            <a:r>
              <a:rPr lang="en-US" sz="1500" b="0" i="0">
                <a:effectLst/>
                <a:latin typeface="Söhne"/>
              </a:rPr>
              <a:t>.</a:t>
            </a:r>
          </a:p>
          <a:p>
            <a:pPr>
              <a:buFont typeface="Arial" panose="020B0604020202020204" pitchFamily="34" charset="0"/>
              <a:buChar char="•"/>
            </a:pPr>
            <a:r>
              <a:rPr lang="en-US" sz="1500" b="0" i="0">
                <a:effectLst/>
                <a:latin typeface="Söhne"/>
              </a:rPr>
              <a:t>Configure the layers of the neural network based on the problem requirements.</a:t>
            </a:r>
          </a:p>
          <a:p>
            <a:pPr>
              <a:buFont typeface="Arial" panose="020B0604020202020204" pitchFamily="34" charset="0"/>
              <a:buChar char="•"/>
            </a:pPr>
            <a:r>
              <a:rPr lang="en-US" sz="1500" b="0" i="0">
                <a:effectLst/>
                <a:latin typeface="Söhne"/>
              </a:rPr>
              <a:t>Choose appropriate activation functions, loss functions, and optimizers for the neural network.</a:t>
            </a:r>
          </a:p>
          <a:p>
            <a:pPr>
              <a:buFont typeface="Arial" panose="020B0604020202020204" pitchFamily="34" charset="0"/>
              <a:buChar char="•"/>
            </a:pPr>
            <a:r>
              <a:rPr lang="en-US" sz="1500" b="0" i="0">
                <a:effectLst/>
                <a:latin typeface="Söhne"/>
              </a:rPr>
              <a:t>Compile and train the neural network using the training data.</a:t>
            </a:r>
          </a:p>
          <a:p>
            <a:pPr>
              <a:buFont typeface="Arial" panose="020B0604020202020204" pitchFamily="34" charset="0"/>
              <a:buChar char="•"/>
            </a:pPr>
            <a:r>
              <a:rPr lang="en-US" sz="1500" b="0" i="0">
                <a:effectLst/>
                <a:latin typeface="Söhne"/>
              </a:rPr>
              <a:t>Monitor and visualize the training process, including accuracy and loss metrics.</a:t>
            </a:r>
          </a:p>
          <a:p>
            <a:pPr>
              <a:buFont typeface="Arial" panose="020B0604020202020204" pitchFamily="34" charset="0"/>
              <a:buChar char="•"/>
            </a:pPr>
            <a:r>
              <a:rPr lang="en-US" sz="1500" b="0" i="0">
                <a:effectLst/>
                <a:latin typeface="Söhne"/>
              </a:rPr>
              <a:t>Evaluate the performance of the trained model on the test set.</a:t>
            </a:r>
          </a:p>
          <a:p>
            <a:pPr>
              <a:buFont typeface="Arial" panose="020B0604020202020204" pitchFamily="34" charset="0"/>
              <a:buChar char="•"/>
            </a:pPr>
            <a:r>
              <a:rPr lang="en-US" sz="1500" b="0" i="0">
                <a:effectLst/>
                <a:latin typeface="Söhne"/>
              </a:rPr>
              <a:t>Provide domain expertise on breast cancer and related medical concepts.</a:t>
            </a:r>
          </a:p>
          <a:p>
            <a:pPr>
              <a:buFont typeface="Arial" panose="020B0604020202020204" pitchFamily="34" charset="0"/>
              <a:buChar char="•"/>
            </a:pPr>
            <a:r>
              <a:rPr lang="en-US" sz="1500" b="0" i="0">
                <a:effectLst/>
                <a:latin typeface="Söhne"/>
              </a:rPr>
              <a:t>Collaborate with the data scientist to interpret features and statistical measures in the dataset.</a:t>
            </a:r>
          </a:p>
          <a:p>
            <a:pPr>
              <a:buFont typeface="Arial" panose="020B0604020202020204" pitchFamily="34" charset="0"/>
              <a:buChar char="•"/>
            </a:pPr>
            <a:r>
              <a:rPr lang="en-US" sz="1500" b="0" i="0">
                <a:effectLst/>
                <a:latin typeface="Söhne"/>
              </a:rPr>
              <a:t>Validate the relevance and accuracy of the features selected for the model.</a:t>
            </a:r>
          </a:p>
          <a:p>
            <a:endParaRPr lang="en-US" sz="1500"/>
          </a:p>
        </p:txBody>
      </p:sp>
    </p:spTree>
    <p:extLst>
      <p:ext uri="{BB962C8B-B14F-4D97-AF65-F5344CB8AC3E}">
        <p14:creationId xmlns:p14="http://schemas.microsoft.com/office/powerpoint/2010/main" val="2920918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8FD951-4FB9-EF51-D256-512AC967078E}"/>
              </a:ext>
            </a:extLst>
          </p:cNvPr>
          <p:cNvSpPr>
            <a:spLocks noGrp="1"/>
          </p:cNvSpPr>
          <p:nvPr>
            <p:ph type="title"/>
          </p:nvPr>
        </p:nvSpPr>
        <p:spPr>
          <a:xfrm>
            <a:off x="1171074" y="1396686"/>
            <a:ext cx="3240506" cy="4064628"/>
          </a:xfrm>
        </p:spPr>
        <p:txBody>
          <a:bodyPr>
            <a:normAutofit/>
          </a:bodyPr>
          <a:lstStyle/>
          <a:p>
            <a:r>
              <a:rPr lang="en-US" sz="3700">
                <a:solidFill>
                  <a:srgbClr val="FFFFFF"/>
                </a:solidFill>
                <a:latin typeface="Times New Roman" panose="02020603050405020304" pitchFamily="18" charset="0"/>
                <a:cs typeface="Times New Roman" panose="02020603050405020304" pitchFamily="18" charset="0"/>
              </a:rPr>
              <a:t>MOTIVATION</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A44E443-BFDF-21AA-BB2C-BDE8AF48B638}"/>
              </a:ext>
            </a:extLst>
          </p:cNvPr>
          <p:cNvSpPr>
            <a:spLocks noGrp="1"/>
          </p:cNvSpPr>
          <p:nvPr>
            <p:ph idx="1"/>
          </p:nvPr>
        </p:nvSpPr>
        <p:spPr>
          <a:xfrm>
            <a:off x="5370153" y="1526033"/>
            <a:ext cx="5536397" cy="3935281"/>
          </a:xfrm>
        </p:spPr>
        <p:txBody>
          <a:bodyPr>
            <a:normAutofit/>
          </a:bodyPr>
          <a:lstStyle/>
          <a:p>
            <a:pPr>
              <a:buFont typeface="Arial" panose="020B0604020202020204" pitchFamily="34" charset="0"/>
              <a:buChar char="•"/>
            </a:pPr>
            <a:r>
              <a:rPr lang="en-US" sz="1800" b="0" i="0">
                <a:effectLst/>
                <a:latin typeface="Times New Roman" panose="02020603050405020304" pitchFamily="18" charset="0"/>
                <a:cs typeface="Times New Roman" panose="02020603050405020304" pitchFamily="18" charset="0"/>
              </a:rPr>
              <a:t>The research is motivated by the potential of machine learning, particularly neural networks, to achieve accurate and efficient classification of breast cancer tumors.</a:t>
            </a:r>
          </a:p>
          <a:p>
            <a:pPr>
              <a:buFont typeface="Arial" panose="020B0604020202020204" pitchFamily="34" charset="0"/>
              <a:buChar char="•"/>
            </a:pPr>
            <a:r>
              <a:rPr lang="en-US" sz="1800" b="0" i="0">
                <a:effectLst/>
                <a:latin typeface="Times New Roman" panose="02020603050405020304" pitchFamily="18" charset="0"/>
                <a:cs typeface="Times New Roman" panose="02020603050405020304" pitchFamily="18" charset="0"/>
              </a:rPr>
              <a:t>Early detection is crucial for improving survival rates among individuals with breast cancer.</a:t>
            </a:r>
          </a:p>
          <a:p>
            <a:pPr>
              <a:buFont typeface="Arial" panose="020B0604020202020204" pitchFamily="34" charset="0"/>
              <a:buChar char="•"/>
            </a:pPr>
            <a:r>
              <a:rPr lang="en-US" sz="1800" b="0" i="0">
                <a:effectLst/>
                <a:latin typeface="Times New Roman" panose="02020603050405020304" pitchFamily="18" charset="0"/>
                <a:cs typeface="Times New Roman" panose="02020603050405020304" pitchFamily="18" charset="0"/>
              </a:rPr>
              <a:t>Leveraging advanced technologies, such as machine learning, holds promise in enhancing the accuracy and efficiency of breast cancer detection.</a:t>
            </a:r>
          </a:p>
          <a:p>
            <a:pPr>
              <a:buFont typeface="Arial" panose="020B0604020202020204" pitchFamily="34" charset="0"/>
              <a:buChar char="•"/>
            </a:pPr>
            <a:r>
              <a:rPr lang="en-US" sz="1800" b="0" i="0">
                <a:effectLst/>
                <a:latin typeface="Times New Roman" panose="02020603050405020304" pitchFamily="18" charset="0"/>
                <a:cs typeface="Times New Roman" panose="02020603050405020304" pitchFamily="18" charset="0"/>
              </a:rPr>
              <a:t>The overarching goal is to contribute to early detection efforts, recognizing that timely intervention is a critical factor in improving outcomes for individuals diagnosed with breast cancer.</a:t>
            </a:r>
          </a:p>
        </p:txBody>
      </p:sp>
    </p:spTree>
    <p:extLst>
      <p:ext uri="{BB962C8B-B14F-4D97-AF65-F5344CB8AC3E}">
        <p14:creationId xmlns:p14="http://schemas.microsoft.com/office/powerpoint/2010/main" val="1388229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1" name="Rectangle 3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Rectangle 3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D28704-4D77-F45E-20E1-5ADEE35E1A96}"/>
              </a:ext>
            </a:extLst>
          </p:cNvPr>
          <p:cNvSpPr>
            <a:spLocks noGrp="1"/>
          </p:cNvSpPr>
          <p:nvPr>
            <p:ph type="title"/>
          </p:nvPr>
        </p:nvSpPr>
        <p:spPr>
          <a:xfrm>
            <a:off x="1043631" y="809898"/>
            <a:ext cx="10173010" cy="1554480"/>
          </a:xfrm>
        </p:spPr>
        <p:txBody>
          <a:bodyPr anchor="ctr">
            <a:normAutofit/>
          </a:bodyPr>
          <a:lstStyle/>
          <a:p>
            <a:r>
              <a:rPr lang="en-US" sz="4800">
                <a:latin typeface="Times New Roman" panose="02020603050405020304" pitchFamily="18" charset="0"/>
                <a:cs typeface="Times New Roman" panose="02020603050405020304" pitchFamily="18" charset="0"/>
              </a:rPr>
              <a:t>OBJECTIVES</a:t>
            </a:r>
          </a:p>
        </p:txBody>
      </p:sp>
      <p:cxnSp>
        <p:nvCxnSpPr>
          <p:cNvPr id="37" name="Straight Connector 3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24" name="Content Placeholder 2">
            <a:extLst>
              <a:ext uri="{FF2B5EF4-FFF2-40B4-BE49-F238E27FC236}">
                <a16:creationId xmlns:a16="http://schemas.microsoft.com/office/drawing/2014/main" id="{5B66BE7B-9A02-B83E-9512-DDB7AB265B02}"/>
              </a:ext>
            </a:extLst>
          </p:cNvPr>
          <p:cNvGraphicFramePr>
            <a:graphicFrameLocks noGrp="1"/>
          </p:cNvGraphicFramePr>
          <p:nvPr>
            <p:ph idx="1"/>
            <p:extLst>
              <p:ext uri="{D42A27DB-BD31-4B8C-83A1-F6EECF244321}">
                <p14:modId xmlns:p14="http://schemas.microsoft.com/office/powerpoint/2010/main" val="680637028"/>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82159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0" name="Rectangle 29">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5ADB3A-30FA-8358-1E3A-34D2F86BF675}"/>
              </a:ext>
            </a:extLst>
          </p:cNvPr>
          <p:cNvSpPr>
            <a:spLocks noGrp="1"/>
          </p:cNvSpPr>
          <p:nvPr>
            <p:ph type="title"/>
          </p:nvPr>
        </p:nvSpPr>
        <p:spPr>
          <a:xfrm>
            <a:off x="1043631" y="809898"/>
            <a:ext cx="9942716" cy="1554480"/>
          </a:xfrm>
        </p:spPr>
        <p:txBody>
          <a:bodyPr anchor="ctr">
            <a:normAutofit/>
          </a:bodyPr>
          <a:lstStyle/>
          <a:p>
            <a:r>
              <a:rPr lang="en-US" sz="4800">
                <a:latin typeface="Times New Roman" panose="02020603050405020304" pitchFamily="18" charset="0"/>
                <a:cs typeface="Times New Roman" panose="02020603050405020304" pitchFamily="18" charset="0"/>
              </a:rPr>
              <a:t>RELATED WORK	</a:t>
            </a:r>
          </a:p>
        </p:txBody>
      </p:sp>
      <p:sp>
        <p:nvSpPr>
          <p:cNvPr id="3" name="Content Placeholder 2">
            <a:extLst>
              <a:ext uri="{FF2B5EF4-FFF2-40B4-BE49-F238E27FC236}">
                <a16:creationId xmlns:a16="http://schemas.microsoft.com/office/drawing/2014/main" id="{D9F16144-5321-7875-F64D-6F3D167AC125}"/>
              </a:ext>
            </a:extLst>
          </p:cNvPr>
          <p:cNvSpPr>
            <a:spLocks noGrp="1"/>
          </p:cNvSpPr>
          <p:nvPr>
            <p:ph idx="1"/>
          </p:nvPr>
        </p:nvSpPr>
        <p:spPr>
          <a:xfrm>
            <a:off x="1045028" y="3017522"/>
            <a:ext cx="9941319" cy="3124658"/>
          </a:xfrm>
        </p:spPr>
        <p:txBody>
          <a:bodyPr anchor="ctr">
            <a:normAutofit/>
          </a:bodyPr>
          <a:lstStyle/>
          <a:p>
            <a:pPr>
              <a:buFont typeface="+mj-lt"/>
              <a:buAutoNum type="arabicPeriod"/>
            </a:pPr>
            <a:r>
              <a:rPr lang="en-US" sz="2000" b="0" i="0">
                <a:effectLst/>
                <a:latin typeface="Times New Roman" panose="02020603050405020304" pitchFamily="18" charset="0"/>
                <a:cs typeface="Times New Roman" panose="02020603050405020304" pitchFamily="18" charset="0"/>
              </a:rPr>
              <a:t>Existing research has explored traditional methods for breast cancer classification, incorporating statistical approaches and rule-based systems, highlighting both their strengths and limitations.</a:t>
            </a:r>
          </a:p>
          <a:p>
            <a:pPr>
              <a:buFont typeface="+mj-lt"/>
              <a:buAutoNum type="arabicPeriod"/>
            </a:pPr>
            <a:r>
              <a:rPr lang="en-US" sz="2000" b="0" i="0">
                <a:effectLst/>
                <a:latin typeface="Times New Roman" panose="02020603050405020304" pitchFamily="18" charset="0"/>
                <a:cs typeface="Times New Roman" panose="02020603050405020304" pitchFamily="18" charset="0"/>
              </a:rPr>
              <a:t>A thorough review of literature reveals a variety of machine learning techniques applied to breast cancer classification. Previous studies have utilized different algorithms, feature selection methods, and performance metrics to achieve classification goals.</a:t>
            </a:r>
          </a:p>
          <a:p>
            <a:pPr>
              <a:buFont typeface="+mj-lt"/>
              <a:buAutoNum type="arabicPeriod"/>
            </a:pPr>
            <a:r>
              <a:rPr lang="en-US" sz="2000" b="0" i="0">
                <a:effectLst/>
                <a:latin typeface="Times New Roman" panose="02020603050405020304" pitchFamily="18" charset="0"/>
                <a:cs typeface="Times New Roman" panose="02020603050405020304" pitchFamily="18" charset="0"/>
              </a:rPr>
              <a:t>Specific focus on neural networks in breast cancer diagnosis has demonstrated diverse architectures, training strategies, and noteworthy findings. Understanding how these networks handle data and contribute to diagnostic accuracy is essential for the current project.</a:t>
            </a:r>
          </a:p>
          <a:p>
            <a:endParaRPr lang="en-US" sz="2000">
              <a:latin typeface="Times New Roman" panose="02020603050405020304" pitchFamily="18" charset="0"/>
              <a:cs typeface="Times New Roman" panose="02020603050405020304" pitchFamily="18" charset="0"/>
            </a:endParaRPr>
          </a:p>
        </p:txBody>
      </p:sp>
      <p:cxnSp>
        <p:nvCxnSpPr>
          <p:cNvPr id="36" name="Straight Connector 3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2459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FC8D1C-502F-354F-6E7C-C3F24C173F5C}"/>
              </a:ext>
            </a:extLst>
          </p:cNvPr>
          <p:cNvSpPr>
            <a:spLocks noGrp="1"/>
          </p:cNvSpPr>
          <p:nvPr>
            <p:ph type="title"/>
          </p:nvPr>
        </p:nvSpPr>
        <p:spPr>
          <a:xfrm>
            <a:off x="1043631" y="809898"/>
            <a:ext cx="10173010" cy="1554480"/>
          </a:xfrm>
        </p:spPr>
        <p:txBody>
          <a:bodyPr anchor="ctr">
            <a:normAutofit/>
          </a:bodyPr>
          <a:lstStyle/>
          <a:p>
            <a:r>
              <a:rPr lang="en-US" sz="4800">
                <a:latin typeface="Times New Roman" panose="02020603050405020304" pitchFamily="18" charset="0"/>
                <a:cs typeface="Times New Roman" panose="02020603050405020304" pitchFamily="18" charset="0"/>
              </a:rPr>
              <a:t>PROBLEM STATEMENT</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AD507DF8-EAF2-803C-A271-61D8581F893C}"/>
              </a:ext>
            </a:extLst>
          </p:cNvPr>
          <p:cNvGraphicFramePr>
            <a:graphicFrameLocks noGrp="1"/>
          </p:cNvGraphicFramePr>
          <p:nvPr>
            <p:ph idx="1"/>
            <p:extLst>
              <p:ext uri="{D42A27DB-BD31-4B8C-83A1-F6EECF244321}">
                <p14:modId xmlns:p14="http://schemas.microsoft.com/office/powerpoint/2010/main" val="1595204307"/>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77923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8" name="Rectangle 17">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72EAFE-8CBC-35E7-A175-C252634154A9}"/>
              </a:ext>
            </a:extLst>
          </p:cNvPr>
          <p:cNvSpPr>
            <a:spLocks noGrp="1"/>
          </p:cNvSpPr>
          <p:nvPr>
            <p:ph type="title"/>
          </p:nvPr>
        </p:nvSpPr>
        <p:spPr>
          <a:xfrm>
            <a:off x="1043631" y="809898"/>
            <a:ext cx="9942716" cy="1554480"/>
          </a:xfrm>
        </p:spPr>
        <p:txBody>
          <a:bodyPr anchor="ctr">
            <a:normAutofit/>
          </a:bodyPr>
          <a:lstStyle/>
          <a:p>
            <a:r>
              <a:rPr lang="en-US" sz="4800">
                <a:latin typeface="Times New Roman" panose="02020603050405020304" pitchFamily="18" charset="0"/>
                <a:cs typeface="Times New Roman" panose="02020603050405020304" pitchFamily="18" charset="0"/>
              </a:rPr>
              <a:t>PROPOSED SOLUTION</a:t>
            </a:r>
          </a:p>
        </p:txBody>
      </p:sp>
      <p:sp>
        <p:nvSpPr>
          <p:cNvPr id="3" name="Content Placeholder 2">
            <a:extLst>
              <a:ext uri="{FF2B5EF4-FFF2-40B4-BE49-F238E27FC236}">
                <a16:creationId xmlns:a16="http://schemas.microsoft.com/office/drawing/2014/main" id="{12EE0398-70D4-05D7-7161-964462212A9F}"/>
              </a:ext>
            </a:extLst>
          </p:cNvPr>
          <p:cNvSpPr>
            <a:spLocks noGrp="1"/>
          </p:cNvSpPr>
          <p:nvPr>
            <p:ph idx="1"/>
          </p:nvPr>
        </p:nvSpPr>
        <p:spPr>
          <a:xfrm>
            <a:off x="1045028" y="3017522"/>
            <a:ext cx="9941319" cy="3124658"/>
          </a:xfrm>
        </p:spPr>
        <p:txBody>
          <a:bodyPr anchor="ctr">
            <a:normAutofit/>
          </a:bodyPr>
          <a:lstStyle/>
          <a:p>
            <a:pPr>
              <a:buFont typeface="+mj-lt"/>
              <a:buAutoNum type="arabicPeriod"/>
            </a:pPr>
            <a:r>
              <a:rPr lang="en-US" sz="1300" b="1" i="0">
                <a:effectLst/>
                <a:latin typeface="Times New Roman" panose="02020603050405020304" pitchFamily="18" charset="0"/>
                <a:cs typeface="Times New Roman" panose="02020603050405020304" pitchFamily="18" charset="0"/>
              </a:rPr>
              <a:t>Data Collection and Processing: </a:t>
            </a:r>
            <a:r>
              <a:rPr lang="en-US" sz="1300" b="0" i="0">
                <a:effectLst/>
                <a:latin typeface="Times New Roman" panose="02020603050405020304" pitchFamily="18" charset="0"/>
                <a:cs typeface="Times New Roman" panose="02020603050405020304" pitchFamily="18" charset="0"/>
              </a:rPr>
              <a:t>Utilizing the Breast Cancer Wisconsin dataset, ensuring it's loaded, processed, and transformed into a Pandas DataFrame.</a:t>
            </a:r>
          </a:p>
          <a:p>
            <a:pPr>
              <a:buFont typeface="+mj-lt"/>
              <a:buAutoNum type="arabicPeriod"/>
            </a:pPr>
            <a:r>
              <a:rPr lang="en-US" sz="1300" b="1" i="0">
                <a:effectLst/>
                <a:latin typeface="Times New Roman" panose="02020603050405020304" pitchFamily="18" charset="0"/>
                <a:cs typeface="Times New Roman" panose="02020603050405020304" pitchFamily="18" charset="0"/>
              </a:rPr>
              <a:t>Data Standardization: </a:t>
            </a:r>
            <a:r>
              <a:rPr lang="en-US" sz="1300" b="0" i="0">
                <a:effectLst/>
                <a:latin typeface="Times New Roman" panose="02020603050405020304" pitchFamily="18" charset="0"/>
                <a:cs typeface="Times New Roman" panose="02020603050405020304" pitchFamily="18" charset="0"/>
              </a:rPr>
              <a:t>Standardizing features with the StandardScaler from scikit-learn to ensure consistent data distribution, a crucial step for many machine learning algorithms.</a:t>
            </a:r>
          </a:p>
          <a:p>
            <a:pPr>
              <a:buFont typeface="+mj-lt"/>
              <a:buAutoNum type="arabicPeriod"/>
            </a:pPr>
            <a:r>
              <a:rPr lang="en-US" sz="1300" b="1" i="0">
                <a:effectLst/>
                <a:latin typeface="Times New Roman" panose="02020603050405020304" pitchFamily="18" charset="0"/>
                <a:cs typeface="Times New Roman" panose="02020603050405020304" pitchFamily="18" charset="0"/>
              </a:rPr>
              <a:t>Train-Test Split: </a:t>
            </a:r>
            <a:r>
              <a:rPr lang="en-US" sz="1300" b="0" i="0">
                <a:effectLst/>
                <a:latin typeface="Times New Roman" panose="02020603050405020304" pitchFamily="18" charset="0"/>
                <a:cs typeface="Times New Roman" panose="02020603050405020304" pitchFamily="18" charset="0"/>
              </a:rPr>
              <a:t>Dividing the dataset into training and testing sets. This is fundamental for training the model on one set of data and evaluating its performance on another, unseen set.</a:t>
            </a:r>
          </a:p>
          <a:p>
            <a:pPr>
              <a:buFont typeface="+mj-lt"/>
              <a:buAutoNum type="arabicPeriod"/>
            </a:pPr>
            <a:r>
              <a:rPr lang="en-US" sz="1300" b="1" i="0">
                <a:effectLst/>
                <a:latin typeface="Times New Roman" panose="02020603050405020304" pitchFamily="18" charset="0"/>
                <a:cs typeface="Times New Roman" panose="02020603050405020304" pitchFamily="18" charset="0"/>
              </a:rPr>
              <a:t>Neural Network Architecture: </a:t>
            </a:r>
            <a:r>
              <a:rPr lang="en-US" sz="1300" b="0" i="0">
                <a:effectLst/>
                <a:latin typeface="Times New Roman" panose="02020603050405020304" pitchFamily="18" charset="0"/>
                <a:cs typeface="Times New Roman" panose="02020603050405020304" pitchFamily="18" charset="0"/>
              </a:rPr>
              <a:t>Designing a neural network with input, hidden, and output layers using TensorFlow and Keras. This architecture is the core of the system for learning and making predictions.</a:t>
            </a:r>
          </a:p>
          <a:p>
            <a:pPr>
              <a:buFont typeface="+mj-lt"/>
              <a:buAutoNum type="arabicPeriod"/>
            </a:pPr>
            <a:r>
              <a:rPr lang="en-US" sz="1300" b="1" i="0">
                <a:effectLst/>
                <a:latin typeface="Times New Roman" panose="02020603050405020304" pitchFamily="18" charset="0"/>
                <a:cs typeface="Times New Roman" panose="02020603050405020304" pitchFamily="18" charset="0"/>
              </a:rPr>
              <a:t>Model Compilation and Training: </a:t>
            </a:r>
            <a:r>
              <a:rPr lang="en-US" sz="1300" b="0" i="0">
                <a:effectLst/>
                <a:latin typeface="Times New Roman" panose="02020603050405020304" pitchFamily="18" charset="0"/>
                <a:cs typeface="Times New Roman" panose="02020603050405020304" pitchFamily="18" charset="0"/>
              </a:rPr>
              <a:t>Compiling the model with specific settings, including the Adam optimizer and sparse categorical cross-entropy loss function. Training the model involves feeding it the training data and adjusting the internal parameters to improve performance.</a:t>
            </a:r>
          </a:p>
          <a:p>
            <a:pPr>
              <a:buFont typeface="+mj-lt"/>
              <a:buAutoNum type="arabicPeriod"/>
            </a:pPr>
            <a:r>
              <a:rPr lang="en-US" sz="1300" b="1" i="0">
                <a:effectLst/>
                <a:latin typeface="Times New Roman" panose="02020603050405020304" pitchFamily="18" charset="0"/>
                <a:cs typeface="Times New Roman" panose="02020603050405020304" pitchFamily="18" charset="0"/>
              </a:rPr>
              <a:t>Results and Evaluation: </a:t>
            </a:r>
            <a:r>
              <a:rPr lang="en-US" sz="1300" b="0" i="0">
                <a:effectLst/>
                <a:latin typeface="Times New Roman" panose="02020603050405020304" pitchFamily="18" charset="0"/>
                <a:cs typeface="Times New Roman" panose="02020603050405020304" pitchFamily="18" charset="0"/>
              </a:rPr>
              <a:t>Visualizing and evaluating model accuracy and loss. Additionally, assessing the model's performance on the test set to ensure it generalizes well to new, unseen data. The implementation of a predictive system for real-time tumor classification indicates the practical application of the developed model.</a:t>
            </a:r>
          </a:p>
          <a:p>
            <a:endParaRPr lang="en-US" sz="1300">
              <a:latin typeface="Times New Roman" panose="02020603050405020304" pitchFamily="18" charset="0"/>
              <a:cs typeface="Times New Roman" panose="02020603050405020304" pitchFamily="18" charset="0"/>
            </a:endParaRP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4176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07295E-B347-22D8-83C3-1B5C7AEB8B62}"/>
              </a:ext>
            </a:extLst>
          </p:cNvPr>
          <p:cNvSpPr>
            <a:spLocks noGrp="1"/>
          </p:cNvSpPr>
          <p:nvPr>
            <p:ph type="title"/>
          </p:nvPr>
        </p:nvSpPr>
        <p:spPr>
          <a:xfrm>
            <a:off x="838200" y="365125"/>
            <a:ext cx="10515600" cy="1325563"/>
          </a:xfrm>
        </p:spPr>
        <p:txBody>
          <a:bodyPr>
            <a:normAutofit/>
          </a:bodyPr>
          <a:lstStyle/>
          <a:p>
            <a:r>
              <a:rPr lang="en-US" sz="5400">
                <a:latin typeface="Times New Roman" panose="02020603050405020304" pitchFamily="18" charset="0"/>
                <a:cs typeface="Times New Roman" panose="02020603050405020304" pitchFamily="18" charset="0"/>
              </a:rPr>
              <a:t>RESULTS</a:t>
            </a:r>
          </a:p>
        </p:txBody>
      </p:sp>
      <p:sp>
        <p:nvSpPr>
          <p:cNvPr id="11"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3D6C9B7C-814E-60D8-0950-02EE741CEC09}"/>
              </a:ext>
            </a:extLst>
          </p:cNvPr>
          <p:cNvGraphicFramePr>
            <a:graphicFrameLocks noGrp="1"/>
          </p:cNvGraphicFramePr>
          <p:nvPr>
            <p:ph idx="1"/>
            <p:extLst>
              <p:ext uri="{D42A27DB-BD31-4B8C-83A1-F6EECF244321}">
                <p14:modId xmlns:p14="http://schemas.microsoft.com/office/powerpoint/2010/main" val="4107746985"/>
              </p:ext>
            </p:extLst>
          </p:nvPr>
        </p:nvGraphicFramePr>
        <p:xfrm>
          <a:off x="838200" y="2228087"/>
          <a:ext cx="105156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999858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TotalTime>
  <Words>1279</Words>
  <Application>Microsoft Office PowerPoint</Application>
  <PresentationFormat>Widescreen</PresentationFormat>
  <Paragraphs>68</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Söhne</vt:lpstr>
      <vt:lpstr>Times New Roman</vt:lpstr>
      <vt:lpstr>Office Theme</vt:lpstr>
      <vt:lpstr>BREAST CANCER CLASSIFICATION USING NEURAL NETWORKS  </vt:lpstr>
      <vt:lpstr>GROUP MEMBERS</vt:lpstr>
      <vt:lpstr>Roles and Responsibilities</vt:lpstr>
      <vt:lpstr>MOTIVATION</vt:lpstr>
      <vt:lpstr>OBJECTIVES</vt:lpstr>
      <vt:lpstr>RELATED WORK </vt:lpstr>
      <vt:lpstr>PROBLEM STATEMENT</vt:lpstr>
      <vt:lpstr>PROPOSED SOLUTION</vt:lpstr>
      <vt:lpstr>RESULTS</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CLASSIFICATION USING NEURAL NETWORKS</dc:title>
  <dc:creator>Nithin Kumar Reddy Chelekam</dc:creator>
  <cp:lastModifiedBy>Charitha Reddy</cp:lastModifiedBy>
  <cp:revision>7</cp:revision>
  <dcterms:created xsi:type="dcterms:W3CDTF">2023-11-27T03:49:06Z</dcterms:created>
  <dcterms:modified xsi:type="dcterms:W3CDTF">2024-04-18T03:50:32Z</dcterms:modified>
</cp:coreProperties>
</file>

<file path=docProps/thumbnail.jpeg>
</file>